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4" r:id="rId2"/>
    <p:sldId id="372" r:id="rId3"/>
    <p:sldId id="373" r:id="rId4"/>
    <p:sldId id="338" r:id="rId5"/>
    <p:sldId id="371" r:id="rId6"/>
    <p:sldId id="374" r:id="rId7"/>
    <p:sldId id="385" r:id="rId8"/>
    <p:sldId id="291" r:id="rId9"/>
    <p:sldId id="301" r:id="rId10"/>
    <p:sldId id="299" r:id="rId11"/>
    <p:sldId id="351" r:id="rId12"/>
    <p:sldId id="379" r:id="rId13"/>
    <p:sldId id="381" r:id="rId14"/>
    <p:sldId id="309" r:id="rId15"/>
    <p:sldId id="353" r:id="rId16"/>
    <p:sldId id="308" r:id="rId17"/>
    <p:sldId id="356" r:id="rId18"/>
    <p:sldId id="302" r:id="rId19"/>
    <p:sldId id="296" r:id="rId20"/>
    <p:sldId id="357" r:id="rId21"/>
    <p:sldId id="382" r:id="rId22"/>
    <p:sldId id="297" r:id="rId23"/>
    <p:sldId id="286" r:id="rId24"/>
    <p:sldId id="303" r:id="rId25"/>
    <p:sldId id="300" r:id="rId26"/>
    <p:sldId id="359" r:id="rId27"/>
    <p:sldId id="295" r:id="rId28"/>
    <p:sldId id="292" r:id="rId29"/>
    <p:sldId id="384" r:id="rId30"/>
    <p:sldId id="293" r:id="rId31"/>
    <p:sldId id="383" r:id="rId32"/>
    <p:sldId id="386" r:id="rId33"/>
    <p:sldId id="361" r:id="rId34"/>
    <p:sldId id="376" r:id="rId35"/>
    <p:sldId id="375" r:id="rId36"/>
    <p:sldId id="362" r:id="rId37"/>
    <p:sldId id="363" r:id="rId38"/>
    <p:sldId id="366" r:id="rId39"/>
    <p:sldId id="368" r:id="rId40"/>
    <p:sldId id="369" r:id="rId41"/>
    <p:sldId id="370" r:id="rId42"/>
    <p:sldId id="310" r:id="rId43"/>
    <p:sldId id="354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2F26-6A6A-4EA0-872B-232586D87C1D}" type="datetimeFigureOut">
              <a:rPr lang="nl-NL" smtClean="0"/>
              <a:t>20-2-2023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3C936-F984-473A-AE38-5411DAE93CE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7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C936-F984-473A-AE38-5411DAE93CEE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59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C936-F984-473A-AE38-5411DAE93CEE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20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C936-F984-473A-AE38-5411DAE93CEE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40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2665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7463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65717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62299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1884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18544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5160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2127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9800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2394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91480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2765-0C17-4968-A06B-1477D8F63FDF}" type="datetimeFigureOut">
              <a:rPr lang="nl-NL" smtClean="0"/>
              <a:pPr/>
              <a:t>20-2-2023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36EB-C318-4BC8-925C-7E2FC8D242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97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7.jpe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acid-base-solutions/latest/acid-base-solutions_nl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3"/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endParaRPr lang="nl-NL" altLang="nl-NL" sz="3200" dirty="0">
              <a:latin typeface="Calibri" panose="020F0502020204030204" pitchFamily="34" charset="0"/>
            </a:endParaRPr>
          </a:p>
        </p:txBody>
      </p:sp>
      <p:sp>
        <p:nvSpPr>
          <p:cNvPr id="2051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611228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627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2348019" y="2814166"/>
            <a:ext cx="360040" cy="408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5">
            <a:extLst>
              <a:ext uri="{FF2B5EF4-FFF2-40B4-BE49-F238E27FC236}">
                <a16:creationId xmlns:a16="http://schemas.microsoft.com/office/drawing/2014/main" id="{1938FA7F-50FC-45DD-A4C7-D5C12467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5000603"/>
            <a:ext cx="3014159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latin typeface="+mn-lt"/>
              </a:rPr>
              <a:t> </a:t>
            </a:r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Zuren kunnen </a:t>
            </a:r>
          </a:p>
          <a:p>
            <a:pPr eaLnBrk="1" hangingPunct="1"/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 H</a:t>
            </a:r>
            <a:r>
              <a:rPr lang="nl-NL" altLang="nl-NL" sz="3200" baseline="30000" dirty="0">
                <a:solidFill>
                  <a:srgbClr val="FF0000"/>
                </a:solidFill>
                <a:latin typeface="+mn-lt"/>
              </a:rPr>
              <a:t>+</a:t>
            </a:r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 afstaan.</a:t>
            </a:r>
          </a:p>
        </p:txBody>
      </p:sp>
    </p:spTree>
    <p:extLst>
      <p:ext uri="{BB962C8B-B14F-4D97-AF65-F5344CB8AC3E}">
        <p14:creationId xmlns:p14="http://schemas.microsoft.com/office/powerpoint/2010/main" val="393354626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5"/>
          <p:cNvSpPr txBox="1">
            <a:spLocks noChangeArrowheads="1"/>
          </p:cNvSpPr>
          <p:nvPr/>
        </p:nvSpPr>
        <p:spPr bwMode="auto">
          <a:xfrm>
            <a:off x="467543" y="5000603"/>
            <a:ext cx="3014159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latin typeface="+mn-lt"/>
              </a:rPr>
              <a:t> Zuren kunnen </a:t>
            </a:r>
          </a:p>
          <a:p>
            <a:pPr eaLnBrk="1" hangingPunct="1"/>
            <a:r>
              <a:rPr lang="nl-NL" altLang="nl-NL" sz="3200" dirty="0">
                <a:latin typeface="+mn-lt"/>
              </a:rPr>
              <a:t> H</a:t>
            </a:r>
            <a:r>
              <a:rPr lang="nl-NL" altLang="nl-NL" sz="3200" baseline="30000" dirty="0">
                <a:latin typeface="+mn-lt"/>
              </a:rPr>
              <a:t>+</a:t>
            </a:r>
            <a:r>
              <a:rPr lang="nl-NL" altLang="nl-NL" sz="3200" dirty="0">
                <a:latin typeface="+mn-lt"/>
              </a:rPr>
              <a:t> afstaan.</a:t>
            </a:r>
          </a:p>
        </p:txBody>
      </p:sp>
      <p:sp>
        <p:nvSpPr>
          <p:cNvPr id="3" name="Ovaal 2"/>
          <p:cNvSpPr>
            <a:spLocks noChangeAspect="1"/>
          </p:cNvSpPr>
          <p:nvPr/>
        </p:nvSpPr>
        <p:spPr>
          <a:xfrm>
            <a:off x="5907598" y="2627057"/>
            <a:ext cx="871297" cy="88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CFE80120-A993-43E8-8BF4-35B68C53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289" y="3634791"/>
            <a:ext cx="3511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Het oxoniumion</a:t>
            </a:r>
          </a:p>
        </p:txBody>
      </p:sp>
    </p:spTree>
    <p:extLst>
      <p:ext uri="{BB962C8B-B14F-4D97-AF65-F5344CB8AC3E}">
        <p14:creationId xmlns:p14="http://schemas.microsoft.com/office/powerpoint/2010/main" val="11103307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5"/>
          <p:cNvSpPr txBox="1">
            <a:spLocks noChangeArrowheads="1"/>
          </p:cNvSpPr>
          <p:nvPr/>
        </p:nvSpPr>
        <p:spPr bwMode="auto">
          <a:xfrm>
            <a:off x="467543" y="5000603"/>
            <a:ext cx="3014159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latin typeface="+mn-lt"/>
              </a:rPr>
              <a:t> Zuren kunnen </a:t>
            </a:r>
          </a:p>
          <a:p>
            <a:pPr eaLnBrk="1" hangingPunct="1"/>
            <a:r>
              <a:rPr lang="nl-NL" altLang="nl-NL" sz="3200" dirty="0">
                <a:latin typeface="+mn-lt"/>
              </a:rPr>
              <a:t> H</a:t>
            </a:r>
            <a:r>
              <a:rPr lang="nl-NL" altLang="nl-NL" sz="3200" baseline="30000" dirty="0">
                <a:latin typeface="+mn-lt"/>
              </a:rPr>
              <a:t>+</a:t>
            </a:r>
            <a:r>
              <a:rPr lang="nl-NL" altLang="nl-NL" sz="3200" dirty="0">
                <a:latin typeface="+mn-lt"/>
              </a:rPr>
              <a:t> afstaan.</a:t>
            </a:r>
          </a:p>
        </p:txBody>
      </p:sp>
      <p:sp>
        <p:nvSpPr>
          <p:cNvPr id="14" name="Tekstvak 16"/>
          <p:cNvSpPr txBox="1">
            <a:spLocks noChangeArrowheads="1"/>
          </p:cNvSpPr>
          <p:nvPr/>
        </p:nvSpPr>
        <p:spPr bwMode="auto">
          <a:xfrm>
            <a:off x="5590289" y="5000603"/>
            <a:ext cx="3014159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solidFill>
                  <a:srgbClr val="FF0000"/>
                </a:solidFill>
                <a:latin typeface="+mn-lt"/>
              </a:rPr>
              <a:t>Zure oplossingen bevatten </a:t>
            </a: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H</a:t>
            </a:r>
            <a:r>
              <a:rPr lang="en-US" altLang="nl-NL" sz="3200" baseline="-25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3</a:t>
            </a: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O</a:t>
            </a:r>
            <a:r>
              <a:rPr lang="en-US" altLang="nl-NL" sz="3200" baseline="30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+</a:t>
            </a:r>
            <a:r>
              <a:rPr lang="en-US" altLang="nl-NL" sz="32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vaal 2"/>
          <p:cNvSpPr>
            <a:spLocks noChangeAspect="1"/>
          </p:cNvSpPr>
          <p:nvPr/>
        </p:nvSpPr>
        <p:spPr>
          <a:xfrm>
            <a:off x="5907598" y="2627057"/>
            <a:ext cx="871297" cy="88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CFE80120-A993-43E8-8BF4-35B68C53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289" y="3634791"/>
            <a:ext cx="3511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latin typeface="+mn-lt"/>
              </a:rPr>
              <a:t>Het oxoniumion</a:t>
            </a:r>
          </a:p>
        </p:txBody>
      </p:sp>
    </p:spTree>
    <p:extLst>
      <p:ext uri="{BB962C8B-B14F-4D97-AF65-F5344CB8AC3E}">
        <p14:creationId xmlns:p14="http://schemas.microsoft.com/office/powerpoint/2010/main" val="23523829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02949" y="4460569"/>
            <a:ext cx="874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Salpeterzuur is een </a:t>
            </a:r>
            <a:r>
              <a:rPr lang="nl-NL" sz="3200" dirty="0">
                <a:solidFill>
                  <a:srgbClr val="FF0000"/>
                </a:solidFill>
              </a:rPr>
              <a:t>sterk</a:t>
            </a:r>
            <a:r>
              <a:rPr lang="nl-NL" sz="3200" dirty="0"/>
              <a:t> zuur.</a:t>
            </a:r>
          </a:p>
        </p:txBody>
      </p:sp>
    </p:spTree>
    <p:extLst>
      <p:ext uri="{BB962C8B-B14F-4D97-AF65-F5344CB8AC3E}">
        <p14:creationId xmlns:p14="http://schemas.microsoft.com/office/powerpoint/2010/main" val="23673803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02949" y="4460569"/>
            <a:ext cx="8741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Salpeterzuur is een sterk zuur.</a:t>
            </a:r>
          </a:p>
          <a:p>
            <a:r>
              <a:rPr lang="nl-NL" sz="3200" dirty="0"/>
              <a:t>De reactie met water is een </a:t>
            </a:r>
            <a:r>
              <a:rPr lang="nl-NL" sz="3200" dirty="0">
                <a:solidFill>
                  <a:srgbClr val="FF0000"/>
                </a:solidFill>
              </a:rPr>
              <a:t>aflopende</a:t>
            </a:r>
            <a:r>
              <a:rPr lang="nl-NL" sz="3200" dirty="0"/>
              <a:t> reactie.</a:t>
            </a:r>
          </a:p>
        </p:txBody>
      </p:sp>
    </p:spTree>
    <p:extLst>
      <p:ext uri="{BB962C8B-B14F-4D97-AF65-F5344CB8AC3E}">
        <p14:creationId xmlns:p14="http://schemas.microsoft.com/office/powerpoint/2010/main" val="335329107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323528" y="188640"/>
            <a:ext cx="5112568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02949" y="4460569"/>
            <a:ext cx="8741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Salpeterzuur is een sterk zuur.</a:t>
            </a:r>
          </a:p>
          <a:p>
            <a:r>
              <a:rPr lang="nl-NL" sz="3200" dirty="0"/>
              <a:t>De reactie met water is een </a:t>
            </a:r>
            <a:r>
              <a:rPr lang="nl-NL" sz="3200" dirty="0">
                <a:solidFill>
                  <a:srgbClr val="FF0000"/>
                </a:solidFill>
              </a:rPr>
              <a:t>aflopende</a:t>
            </a:r>
            <a:r>
              <a:rPr lang="nl-NL" sz="3200" dirty="0"/>
              <a:t> reactie.</a:t>
            </a:r>
          </a:p>
        </p:txBody>
      </p:sp>
    </p:spTree>
    <p:extLst>
      <p:ext uri="{BB962C8B-B14F-4D97-AF65-F5344CB8AC3E}">
        <p14:creationId xmlns:p14="http://schemas.microsoft.com/office/powerpoint/2010/main" val="2236308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3707904" y="119675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4125157" y="1520047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323528" y="188640"/>
            <a:ext cx="5112568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BFB5D7E-00DA-4C80-963F-FF6D58661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9" y="1741566"/>
            <a:ext cx="2514600" cy="48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219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38527" r="2122" b="51251"/>
          <a:stretch/>
        </p:blipFill>
        <p:spPr bwMode="auto">
          <a:xfrm>
            <a:off x="-1" y="2780928"/>
            <a:ext cx="914400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t="11504" r="58961" b="61990"/>
          <a:stretch/>
        </p:blipFill>
        <p:spPr bwMode="auto">
          <a:xfrm>
            <a:off x="1835696" y="548680"/>
            <a:ext cx="1904336" cy="16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35597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ym typeface="Wingdings" pitchFamily="2" charset="2"/>
              </a:rPr>
              <a:t>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323528" y="332656"/>
            <a:ext cx="518457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BFF6828-A429-4281-9B64-B9F8C90AF581}"/>
              </a:ext>
            </a:extLst>
          </p:cNvPr>
          <p:cNvSpPr txBox="1"/>
          <p:nvPr/>
        </p:nvSpPr>
        <p:spPr>
          <a:xfrm>
            <a:off x="182456" y="1135777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     </a:t>
            </a:r>
            <a:r>
              <a:rPr lang="nl-NL" sz="3000" dirty="0">
                <a:solidFill>
                  <a:srgbClr val="FF0000"/>
                </a:solidFill>
              </a:rPr>
              <a:t>Notatie</a:t>
            </a:r>
            <a:r>
              <a:rPr lang="nl-NL" sz="3000" dirty="0"/>
              <a:t> voor een salpeterzuur</a:t>
            </a:r>
            <a:r>
              <a:rPr lang="nl-NL" sz="3000" dirty="0">
                <a:solidFill>
                  <a:srgbClr val="FF0000"/>
                </a:solidFill>
              </a:rPr>
              <a:t>oplossing</a:t>
            </a:r>
            <a:r>
              <a:rPr lang="nl-NL" sz="3000" dirty="0"/>
              <a:t>: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B0BAB94-D3DD-42A6-BA30-C804E9C56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9" y="1741566"/>
            <a:ext cx="2514600" cy="48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2430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t="11504" r="58961" b="61990"/>
          <a:stretch/>
        </p:blipFill>
        <p:spPr bwMode="auto">
          <a:xfrm>
            <a:off x="1835696" y="548680"/>
            <a:ext cx="1904336" cy="16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0" name="Rechthoek 9"/>
          <p:cNvSpPr/>
          <p:nvPr/>
        </p:nvSpPr>
        <p:spPr>
          <a:xfrm>
            <a:off x="107504" y="116632"/>
            <a:ext cx="892899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182456" y="1135777"/>
            <a:ext cx="8961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0000"/>
                </a:solidFill>
              </a:rPr>
              <a:t>Vergelijking </a:t>
            </a:r>
            <a:r>
              <a:rPr lang="nl-NL" sz="3000" dirty="0"/>
              <a:t>voor de </a:t>
            </a:r>
            <a:r>
              <a:rPr lang="nl-NL" sz="3000" dirty="0">
                <a:solidFill>
                  <a:srgbClr val="FF0000"/>
                </a:solidFill>
              </a:rPr>
              <a:t>reactie</a:t>
            </a:r>
            <a:r>
              <a:rPr lang="nl-NL" sz="3000" dirty="0"/>
              <a:t> van salpeterzuur met water: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02949" y="4460569"/>
            <a:ext cx="874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Salpeterzuur is een sterk zuur.</a:t>
            </a:r>
          </a:p>
        </p:txBody>
      </p:sp>
    </p:spTree>
    <p:extLst>
      <p:ext uri="{BB962C8B-B14F-4D97-AF65-F5344CB8AC3E}">
        <p14:creationId xmlns:p14="http://schemas.microsoft.com/office/powerpoint/2010/main" val="37530754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3"/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endParaRPr lang="nl-NL" altLang="nl-NL" sz="3200" dirty="0">
              <a:latin typeface="Calibri" panose="020F0502020204030204" pitchFamily="34" charset="0"/>
            </a:endParaRPr>
          </a:p>
        </p:txBody>
      </p:sp>
      <p:sp>
        <p:nvSpPr>
          <p:cNvPr id="6150" name="Tekstvak 8"/>
          <p:cNvSpPr txBox="1">
            <a:spLocks noChangeArrowheads="1"/>
          </p:cNvSpPr>
          <p:nvPr/>
        </p:nvSpPr>
        <p:spPr bwMode="auto">
          <a:xfrm>
            <a:off x="2667000" y="14478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waterstofchloride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HCl(g)</a:t>
            </a:r>
            <a:endParaRPr lang="nl-NL" altLang="nl-NL" sz="2000" dirty="0">
              <a:latin typeface="Calibri" panose="020F0502020204030204" pitchFamily="34" charset="0"/>
            </a:endParaRPr>
          </a:p>
        </p:txBody>
      </p:sp>
      <p:sp>
        <p:nvSpPr>
          <p:cNvPr id="6153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E306FC3-A578-4636-8AE1-CBA9BA63F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8594" r="57950" b="6030"/>
          <a:stretch/>
        </p:blipFill>
        <p:spPr>
          <a:xfrm>
            <a:off x="1643148" y="726757"/>
            <a:ext cx="611803" cy="28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67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t="11504" r="58961" b="61990"/>
          <a:stretch/>
        </p:blipFill>
        <p:spPr bwMode="auto">
          <a:xfrm>
            <a:off x="1835696" y="548680"/>
            <a:ext cx="1904336" cy="16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0" name="Rechthoek 9"/>
          <p:cNvSpPr/>
          <p:nvPr/>
        </p:nvSpPr>
        <p:spPr>
          <a:xfrm>
            <a:off x="107504" y="116632"/>
            <a:ext cx="892899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02949" y="4460569"/>
            <a:ext cx="874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Salpeterzuur is een sterk zuur.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9AA39B9-CE48-4881-BF5A-D56D94EF3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29" y="3645024"/>
            <a:ext cx="1707407" cy="331236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7B5A01C-E3B1-4537-A20A-477E7CD71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11021" r="23968"/>
          <a:stretch/>
        </p:blipFill>
        <p:spPr>
          <a:xfrm>
            <a:off x="2195736" y="3861048"/>
            <a:ext cx="1454952" cy="275413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3A7EEFCC-2267-4485-9FEC-98DFB58782E8}"/>
              </a:ext>
            </a:extLst>
          </p:cNvPr>
          <p:cNvSpPr txBox="1"/>
          <p:nvPr/>
        </p:nvSpPr>
        <p:spPr>
          <a:xfrm>
            <a:off x="182456" y="1135777"/>
            <a:ext cx="8961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Vergelijking voor de reactie van salpeterzuur met water:</a:t>
            </a:r>
          </a:p>
        </p:txBody>
      </p:sp>
    </p:spTree>
    <p:extLst>
      <p:ext uri="{BB962C8B-B14F-4D97-AF65-F5344CB8AC3E}">
        <p14:creationId xmlns:p14="http://schemas.microsoft.com/office/powerpoint/2010/main" val="220085878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t="11504" r="58961" b="61990"/>
          <a:stretch/>
        </p:blipFill>
        <p:spPr bwMode="auto">
          <a:xfrm>
            <a:off x="1835696" y="548680"/>
            <a:ext cx="1904336" cy="16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0" name="Rechthoek 9"/>
          <p:cNvSpPr/>
          <p:nvPr/>
        </p:nvSpPr>
        <p:spPr>
          <a:xfrm>
            <a:off x="107504" y="116632"/>
            <a:ext cx="892899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125157" y="3068960"/>
            <a:ext cx="9361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02949" y="4460569"/>
            <a:ext cx="874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Salpeterzuur is een sterk zuur.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8C38055-8581-41DA-A844-83E65F704F2B}"/>
              </a:ext>
            </a:extLst>
          </p:cNvPr>
          <p:cNvSpPr txBox="1"/>
          <p:nvPr/>
        </p:nvSpPr>
        <p:spPr>
          <a:xfrm>
            <a:off x="383015" y="4245124"/>
            <a:ext cx="896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0000"/>
                </a:solidFill>
              </a:rPr>
              <a:t>Door het ontstaan van ionen bij het oplossen van een zuur, kan een zure oplossing de stroom geleiden.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58854183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48146C4-474D-421B-ABCF-156F1D64E61F}"/>
              </a:ext>
            </a:extLst>
          </p:cNvPr>
          <p:cNvSpPr txBox="1"/>
          <p:nvPr/>
        </p:nvSpPr>
        <p:spPr>
          <a:xfrm>
            <a:off x="539552" y="343689"/>
            <a:ext cx="9505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Een oplossing van ammoniumchloride:    NH</a:t>
            </a:r>
            <a:r>
              <a:rPr lang="nl-NL" sz="3000" baseline="-25000" dirty="0"/>
              <a:t>4</a:t>
            </a:r>
            <a:r>
              <a:rPr lang="nl-NL" sz="3000" baseline="30000" dirty="0"/>
              <a:t>+</a:t>
            </a:r>
            <a:r>
              <a:rPr lang="nl-NL" sz="3000" dirty="0"/>
              <a:t>  +  Cl</a:t>
            </a:r>
            <a:r>
              <a:rPr lang="nl-NL" sz="30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95000697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6231" b="15098"/>
          <a:stretch/>
        </p:blipFill>
        <p:spPr bwMode="auto">
          <a:xfrm>
            <a:off x="-99021" y="735988"/>
            <a:ext cx="2222749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23928" y="1268760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851920" y="620688"/>
            <a:ext cx="489654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39552" y="343689"/>
            <a:ext cx="9505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Een oplossing van ammoniumchloride:    NH</a:t>
            </a:r>
            <a:r>
              <a:rPr lang="nl-NL" sz="3000" baseline="-25000" dirty="0"/>
              <a:t>4</a:t>
            </a:r>
            <a:r>
              <a:rPr lang="nl-NL" sz="3000" baseline="30000" dirty="0"/>
              <a:t>+</a:t>
            </a:r>
            <a:r>
              <a:rPr lang="nl-NL" sz="3000" dirty="0"/>
              <a:t>  +  Cl</a:t>
            </a:r>
            <a:r>
              <a:rPr lang="nl-NL" sz="30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5163256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98"/>
          <a:stretch/>
        </p:blipFill>
        <p:spPr bwMode="auto">
          <a:xfrm>
            <a:off x="-99021" y="735988"/>
            <a:ext cx="9351541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23928" y="1268760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851920" y="620688"/>
            <a:ext cx="489654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62618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98"/>
          <a:stretch/>
        </p:blipFill>
        <p:spPr bwMode="auto">
          <a:xfrm>
            <a:off x="-99021" y="735988"/>
            <a:ext cx="9351541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23928" y="1268760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08911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98"/>
          <a:stretch/>
        </p:blipFill>
        <p:spPr bwMode="auto">
          <a:xfrm>
            <a:off x="-99021" y="735988"/>
            <a:ext cx="9351541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23928" y="1268760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02949" y="4460569"/>
            <a:ext cx="874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dirty="0" err="1"/>
              <a:t>ammonium-ion</a:t>
            </a:r>
            <a:r>
              <a:rPr lang="nl-NL" sz="3200" dirty="0"/>
              <a:t> is een </a:t>
            </a:r>
            <a:r>
              <a:rPr lang="nl-NL" sz="3200" dirty="0">
                <a:solidFill>
                  <a:srgbClr val="FF0000"/>
                </a:solidFill>
              </a:rPr>
              <a:t>zwak</a:t>
            </a:r>
            <a:r>
              <a:rPr lang="nl-NL" sz="3200" dirty="0"/>
              <a:t> zuur.</a:t>
            </a:r>
          </a:p>
        </p:txBody>
      </p:sp>
    </p:spTree>
    <p:extLst>
      <p:ext uri="{BB962C8B-B14F-4D97-AF65-F5344CB8AC3E}">
        <p14:creationId xmlns:p14="http://schemas.microsoft.com/office/powerpoint/2010/main" val="162248753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98"/>
          <a:stretch/>
        </p:blipFill>
        <p:spPr bwMode="auto">
          <a:xfrm>
            <a:off x="-99021" y="735988"/>
            <a:ext cx="9351541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2949" y="4460569"/>
            <a:ext cx="8741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dirty="0" err="1"/>
              <a:t>ammonium-ion</a:t>
            </a:r>
            <a:r>
              <a:rPr lang="nl-NL" sz="3200" dirty="0"/>
              <a:t> is een </a:t>
            </a:r>
            <a:r>
              <a:rPr lang="nl-NL" sz="3200" dirty="0">
                <a:solidFill>
                  <a:srgbClr val="FF0000"/>
                </a:solidFill>
              </a:rPr>
              <a:t>zwak</a:t>
            </a:r>
            <a:r>
              <a:rPr lang="nl-NL" sz="3200" dirty="0"/>
              <a:t> zuur.</a:t>
            </a:r>
          </a:p>
          <a:p>
            <a:r>
              <a:rPr lang="nl-NL" sz="3200" dirty="0"/>
              <a:t>Met water treedt een </a:t>
            </a:r>
            <a:r>
              <a:rPr lang="nl-NL" sz="3200" dirty="0">
                <a:solidFill>
                  <a:srgbClr val="FF0000"/>
                </a:solidFill>
              </a:rPr>
              <a:t>evenwichtsreactie</a:t>
            </a:r>
            <a:r>
              <a:rPr lang="nl-NL" sz="3200" dirty="0"/>
              <a:t> op.</a:t>
            </a:r>
          </a:p>
        </p:txBody>
      </p:sp>
    </p:spTree>
    <p:extLst>
      <p:ext uri="{BB962C8B-B14F-4D97-AF65-F5344CB8AC3E}">
        <p14:creationId xmlns:p14="http://schemas.microsoft.com/office/powerpoint/2010/main" val="145163256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98"/>
          <a:stretch/>
        </p:blipFill>
        <p:spPr bwMode="auto">
          <a:xfrm>
            <a:off x="-99021" y="735988"/>
            <a:ext cx="9351541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lum brigh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9" t="50000" r="2646" b="15098"/>
          <a:stretch/>
        </p:blipFill>
        <p:spPr bwMode="auto">
          <a:xfrm>
            <a:off x="5274000" y="738000"/>
            <a:ext cx="3731537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3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098"/>
          <a:stretch/>
        </p:blipFill>
        <p:spPr bwMode="auto">
          <a:xfrm>
            <a:off x="-99021" y="735988"/>
            <a:ext cx="9351541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lum brigh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9" t="50000" r="2646" b="15098"/>
          <a:stretch/>
        </p:blipFill>
        <p:spPr bwMode="auto">
          <a:xfrm>
            <a:off x="5274000" y="738000"/>
            <a:ext cx="3731537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6A861C1-D80A-4FC8-A9CC-4026BA0D7709}"/>
              </a:ext>
            </a:extLst>
          </p:cNvPr>
          <p:cNvSpPr/>
          <p:nvPr/>
        </p:nvSpPr>
        <p:spPr>
          <a:xfrm>
            <a:off x="5652120" y="2924944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srgbClr val="FF0000"/>
                </a:solidFill>
              </a:rPr>
              <a:t>weinig aanwezig t.o.v. </a:t>
            </a:r>
          </a:p>
          <a:p>
            <a:pPr lvl="0"/>
            <a:r>
              <a:rPr lang="nl-NL" sz="2400" dirty="0">
                <a:solidFill>
                  <a:srgbClr val="FF0000"/>
                </a:solidFill>
              </a:rPr>
              <a:t>de ammoniumionen</a:t>
            </a:r>
          </a:p>
        </p:txBody>
      </p:sp>
    </p:spTree>
    <p:extLst>
      <p:ext uri="{BB962C8B-B14F-4D97-AF65-F5344CB8AC3E}">
        <p14:creationId xmlns:p14="http://schemas.microsoft.com/office/powerpoint/2010/main" val="207827498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3"/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endParaRPr lang="nl-NL" altLang="nl-NL" sz="3200" dirty="0">
              <a:latin typeface="Calibri" panose="020F0502020204030204" pitchFamily="34" charset="0"/>
            </a:endParaRPr>
          </a:p>
        </p:txBody>
      </p:sp>
      <p:sp>
        <p:nvSpPr>
          <p:cNvPr id="6150" name="Tekstvak 8"/>
          <p:cNvSpPr txBox="1">
            <a:spLocks noChangeArrowheads="1"/>
          </p:cNvSpPr>
          <p:nvPr/>
        </p:nvSpPr>
        <p:spPr bwMode="auto">
          <a:xfrm>
            <a:off x="2667000" y="14478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waterstofchloride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HCl(g)</a:t>
            </a:r>
            <a:endParaRPr lang="nl-NL" altLang="nl-NL" sz="2000" dirty="0">
              <a:latin typeface="Calibri" panose="020F0502020204030204" pitchFamily="34" charset="0"/>
            </a:endParaRPr>
          </a:p>
        </p:txBody>
      </p:sp>
      <p:sp>
        <p:nvSpPr>
          <p:cNvPr id="6153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155" name="Tekstvak 10"/>
          <p:cNvSpPr txBox="1">
            <a:spLocks noChangeArrowheads="1"/>
          </p:cNvSpPr>
          <p:nvPr/>
        </p:nvSpPr>
        <p:spPr bwMode="auto">
          <a:xfrm>
            <a:off x="2670051" y="4555986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zwavelzuur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</a:t>
            </a:r>
            <a:r>
              <a:rPr lang="nl-NL" altLang="nl-NL" sz="2000" baseline="-25000" dirty="0">
                <a:latin typeface="+mn-lt"/>
              </a:rPr>
              <a:t>2</a:t>
            </a:r>
            <a:r>
              <a:rPr lang="nl-NL" altLang="nl-NL" sz="2000" dirty="0">
                <a:latin typeface="+mn-lt"/>
              </a:rPr>
              <a:t>SO</a:t>
            </a:r>
            <a:r>
              <a:rPr lang="nl-NL" altLang="nl-NL" sz="2000" baseline="-25000" dirty="0">
                <a:latin typeface="+mn-lt"/>
              </a:rPr>
              <a:t>4</a:t>
            </a:r>
            <a:r>
              <a:rPr lang="nl-NL" altLang="nl-NL" sz="2000" dirty="0">
                <a:latin typeface="+mn-lt"/>
              </a:rPr>
              <a:t>(l)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E306FC3-A578-4636-8AE1-CBA9BA63F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8594" r="57950" b="6030"/>
          <a:stretch/>
        </p:blipFill>
        <p:spPr>
          <a:xfrm>
            <a:off x="1643148" y="726757"/>
            <a:ext cx="611803" cy="28803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1A8392A-2911-4165-AED3-F064ABB65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9" r="13432"/>
          <a:stretch/>
        </p:blipFill>
        <p:spPr>
          <a:xfrm>
            <a:off x="1331639" y="3888000"/>
            <a:ext cx="122413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34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old.iupac.org/didac/Slide%20Images/Didac%2001/D1%20H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3120" b="15098"/>
          <a:stretch/>
        </p:blipFill>
        <p:spPr bwMode="auto">
          <a:xfrm>
            <a:off x="-99021" y="735988"/>
            <a:ext cx="5319093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40364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aq</a:t>
            </a:r>
            <a:r>
              <a:rPr lang="nl-NL" dirty="0"/>
              <a:t>)</a:t>
            </a:r>
          </a:p>
        </p:txBody>
      </p:sp>
      <p:pic>
        <p:nvPicPr>
          <p:cNvPr id="10" name="Picture 1" descr="http://old.iupac.org/didac/Slide%20Images/Didac%2001/D1%20H01.jpg">
            <a:extLst>
              <a:ext uri="{FF2B5EF4-FFF2-40B4-BE49-F238E27FC236}">
                <a16:creationId xmlns:a16="http://schemas.microsoft.com/office/drawing/2014/main" id="{306DFEC7-ECB9-40FF-A228-A3A9E2172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9" t="50000" r="2646" b="15098"/>
          <a:stretch/>
        </p:blipFill>
        <p:spPr bwMode="auto">
          <a:xfrm>
            <a:off x="5274000" y="738000"/>
            <a:ext cx="3731537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2051720" y="841358"/>
            <a:ext cx="7092280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63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8A1D80B-AF3D-400C-B81C-1AE740F691F6}"/>
              </a:ext>
            </a:extLst>
          </p:cNvPr>
          <p:cNvGrpSpPr/>
          <p:nvPr/>
        </p:nvGrpSpPr>
        <p:grpSpPr>
          <a:xfrm>
            <a:off x="-99020" y="1577503"/>
            <a:ext cx="8199412" cy="1347441"/>
            <a:chOff x="-99020" y="1577503"/>
            <a:chExt cx="8199412" cy="1347441"/>
          </a:xfrm>
        </p:grpSpPr>
        <p:pic>
          <p:nvPicPr>
            <p:cNvPr id="2049" name="Picture 1" descr="http://old.iupac.org/didac/Slide%20Images/Didac%2001/D1%20H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421" r="80851" b="15098"/>
            <a:stretch/>
          </p:blipFill>
          <p:spPr bwMode="auto">
            <a:xfrm>
              <a:off x="-99020" y="2204864"/>
              <a:ext cx="179070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/>
            <p:cNvSpPr txBox="1"/>
            <p:nvPr/>
          </p:nvSpPr>
          <p:spPr>
            <a:xfrm>
              <a:off x="1403648" y="24928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(</a:t>
              </a:r>
              <a:r>
                <a:rPr lang="nl-NL" dirty="0" err="1"/>
                <a:t>aq</a:t>
              </a:r>
              <a:r>
                <a:rPr lang="nl-NL" dirty="0"/>
                <a:t>)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4D24BB4-D47F-4947-89DE-AA87DE43AE54}"/>
                </a:ext>
              </a:extLst>
            </p:cNvPr>
            <p:cNvSpPr/>
            <p:nvPr/>
          </p:nvSpPr>
          <p:spPr>
            <a:xfrm>
              <a:off x="547065" y="1577503"/>
              <a:ext cx="75533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600" dirty="0">
                  <a:solidFill>
                    <a:srgbClr val="FF0000"/>
                  </a:solidFill>
                </a:rPr>
                <a:t>Notatie</a:t>
              </a:r>
              <a:r>
                <a:rPr lang="nl-NL" sz="2600" dirty="0">
                  <a:solidFill>
                    <a:prstClr val="black"/>
                  </a:solidFill>
                </a:rPr>
                <a:t> voor een </a:t>
              </a:r>
              <a:r>
                <a:rPr lang="nl-NL" sz="2600" dirty="0">
                  <a:solidFill>
                    <a:srgbClr val="FF0000"/>
                  </a:solidFill>
                </a:rPr>
                <a:t>oplossing</a:t>
              </a:r>
              <a:r>
                <a:rPr lang="nl-NL" sz="2600" dirty="0">
                  <a:solidFill>
                    <a:prstClr val="black"/>
                  </a:solidFill>
                </a:rPr>
                <a:t> met ammonium-ionen: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21556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8A1D80B-AF3D-400C-B81C-1AE740F691F6}"/>
              </a:ext>
            </a:extLst>
          </p:cNvPr>
          <p:cNvGrpSpPr/>
          <p:nvPr/>
        </p:nvGrpSpPr>
        <p:grpSpPr>
          <a:xfrm>
            <a:off x="-99020" y="1577503"/>
            <a:ext cx="8199412" cy="1347441"/>
            <a:chOff x="-99020" y="1577503"/>
            <a:chExt cx="8199412" cy="1347441"/>
          </a:xfrm>
        </p:grpSpPr>
        <p:pic>
          <p:nvPicPr>
            <p:cNvPr id="2049" name="Picture 1" descr="http://old.iupac.org/didac/Slide%20Images/Didac%2001/D1%20H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421" r="80851" b="15098"/>
            <a:stretch/>
          </p:blipFill>
          <p:spPr bwMode="auto">
            <a:xfrm>
              <a:off x="-99020" y="2204864"/>
              <a:ext cx="179070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/>
            <p:cNvSpPr txBox="1"/>
            <p:nvPr/>
          </p:nvSpPr>
          <p:spPr>
            <a:xfrm>
              <a:off x="1403648" y="24928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(</a:t>
              </a:r>
              <a:r>
                <a:rPr lang="nl-NL" dirty="0" err="1"/>
                <a:t>aq</a:t>
              </a:r>
              <a:r>
                <a:rPr lang="nl-NL" dirty="0"/>
                <a:t>)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4D24BB4-D47F-4947-89DE-AA87DE43AE54}"/>
                </a:ext>
              </a:extLst>
            </p:cNvPr>
            <p:cNvSpPr/>
            <p:nvPr/>
          </p:nvSpPr>
          <p:spPr>
            <a:xfrm>
              <a:off x="547065" y="1577503"/>
              <a:ext cx="75533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600" dirty="0">
                  <a:solidFill>
                    <a:srgbClr val="FF0000"/>
                  </a:solidFill>
                </a:rPr>
                <a:t>Notatie</a:t>
              </a:r>
              <a:r>
                <a:rPr lang="nl-NL" sz="2600" dirty="0">
                  <a:solidFill>
                    <a:prstClr val="black"/>
                  </a:solidFill>
                </a:rPr>
                <a:t> voor een </a:t>
              </a:r>
              <a:r>
                <a:rPr lang="nl-NL" sz="2600" dirty="0">
                  <a:solidFill>
                    <a:srgbClr val="FF0000"/>
                  </a:solidFill>
                </a:rPr>
                <a:t>oplossing</a:t>
              </a:r>
              <a:r>
                <a:rPr lang="nl-NL" sz="2600" dirty="0">
                  <a:solidFill>
                    <a:prstClr val="black"/>
                  </a:solidFill>
                </a:rPr>
                <a:t> met ammonium-ionen: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8FB6DECF-5AEB-4377-926C-BB3062711530}"/>
              </a:ext>
            </a:extLst>
          </p:cNvPr>
          <p:cNvGrpSpPr/>
          <p:nvPr/>
        </p:nvGrpSpPr>
        <p:grpSpPr>
          <a:xfrm>
            <a:off x="-99020" y="3429000"/>
            <a:ext cx="9454802" cy="2407635"/>
            <a:chOff x="13742" y="620688"/>
            <a:chExt cx="9454802" cy="2407635"/>
          </a:xfrm>
        </p:grpSpPr>
        <p:pic>
          <p:nvPicPr>
            <p:cNvPr id="15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5637F253-EC9D-4A3D-9A43-1ED2F5D9B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098"/>
            <a:stretch/>
          </p:blipFill>
          <p:spPr bwMode="auto">
            <a:xfrm>
              <a:off x="13742" y="735988"/>
              <a:ext cx="9238778" cy="218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5764D06-E081-4FE9-8AE5-89B39FA3A885}"/>
                </a:ext>
              </a:extLst>
            </p:cNvPr>
            <p:cNvSpPr/>
            <p:nvPr/>
          </p:nvSpPr>
          <p:spPr>
            <a:xfrm>
              <a:off x="3923928" y="1268760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92C58F5-0E3C-443D-9521-A9DC8DDD54B0}"/>
                </a:ext>
              </a:extLst>
            </p:cNvPr>
            <p:cNvSpPr txBox="1"/>
            <p:nvPr/>
          </p:nvSpPr>
          <p:spPr>
            <a:xfrm>
              <a:off x="1403648" y="24928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(</a:t>
              </a:r>
              <a:r>
                <a:rPr lang="nl-NL" dirty="0" err="1"/>
                <a:t>aq</a:t>
              </a:r>
              <a:r>
                <a:rPr lang="nl-NL" dirty="0"/>
                <a:t>)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4242785-8F0A-48D8-BEA5-87F7BFA2212E}"/>
                </a:ext>
              </a:extLst>
            </p:cNvPr>
            <p:cNvSpPr/>
            <p:nvPr/>
          </p:nvSpPr>
          <p:spPr>
            <a:xfrm>
              <a:off x="107504" y="620688"/>
              <a:ext cx="936104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BFCEF5BF-B925-47FF-A994-4AE100A0C76F}"/>
                </a:ext>
              </a:extLst>
            </p:cNvPr>
            <p:cNvSpPr txBox="1"/>
            <p:nvPr/>
          </p:nvSpPr>
          <p:spPr>
            <a:xfrm>
              <a:off x="2051720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2CC4B11-992F-4FA2-BB38-A0FD196BAAAB}"/>
                </a:ext>
              </a:extLst>
            </p:cNvPr>
            <p:cNvSpPr txBox="1"/>
            <p:nvPr/>
          </p:nvSpPr>
          <p:spPr>
            <a:xfrm>
              <a:off x="6804248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pic>
          <p:nvPicPr>
            <p:cNvPr id="21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0B83DF74-D8CC-45D3-BB4D-F50D7705FB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53" t="55228" r="44220" b="27050"/>
            <a:stretch/>
          </p:blipFill>
          <p:spPr bwMode="auto">
            <a:xfrm>
              <a:off x="3851920" y="2132856"/>
              <a:ext cx="1041799" cy="895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168055F-6A28-4D99-AC87-F2C4C5816BE8}"/>
                </a:ext>
              </a:extLst>
            </p:cNvPr>
            <p:cNvSpPr txBox="1"/>
            <p:nvPr/>
          </p:nvSpPr>
          <p:spPr>
            <a:xfrm>
              <a:off x="507000" y="1552241"/>
              <a:ext cx="89615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dirty="0">
                  <a:solidFill>
                    <a:srgbClr val="FF0000"/>
                  </a:solidFill>
                </a:rPr>
                <a:t>              </a:t>
              </a:r>
              <a:r>
                <a:rPr lang="nl-NL" sz="2600" dirty="0">
                  <a:solidFill>
                    <a:srgbClr val="FF0000"/>
                  </a:solidFill>
                </a:rPr>
                <a:t>Vergelijking</a:t>
              </a:r>
              <a:r>
                <a:rPr lang="nl-NL" sz="2600" dirty="0"/>
                <a:t> voor de </a:t>
              </a:r>
              <a:r>
                <a:rPr lang="nl-NL" sz="2600" dirty="0">
                  <a:solidFill>
                    <a:srgbClr val="FF0000"/>
                  </a:solidFill>
                </a:rPr>
                <a:t>reactie </a:t>
              </a:r>
              <a:r>
                <a:rPr lang="nl-NL" sz="2600" dirty="0"/>
                <a:t>van ammoniumionen met water: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83526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F0AF86AA-DE5D-4C64-BB23-508A9A9E2324}"/>
              </a:ext>
            </a:extLst>
          </p:cNvPr>
          <p:cNvGrpSpPr/>
          <p:nvPr/>
        </p:nvGrpSpPr>
        <p:grpSpPr>
          <a:xfrm>
            <a:off x="1835696" y="216000"/>
            <a:ext cx="5460216" cy="5653511"/>
            <a:chOff x="457200" y="864255"/>
            <a:chExt cx="3471287" cy="3701013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B34FFF3-9CDD-4BE3-9831-40F7F212A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0085"/>
            <a:stretch/>
          </p:blipFill>
          <p:spPr>
            <a:xfrm>
              <a:off x="457200" y="1410538"/>
              <a:ext cx="3387608" cy="315473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7D3AA9FA-8E98-4D91-892D-6EB9FB7D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542" y="864255"/>
              <a:ext cx="1066945" cy="569728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DA0800-D4FC-4BCC-BD2B-C240073505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t="13593"/>
          <a:stretch/>
        </p:blipFill>
        <p:spPr>
          <a:xfrm>
            <a:off x="1648800" y="981074"/>
            <a:ext cx="5817600" cy="4257676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81342938-AD73-4340-974D-E6C26D8CFCC9}"/>
              </a:ext>
            </a:extLst>
          </p:cNvPr>
          <p:cNvGrpSpPr/>
          <p:nvPr/>
        </p:nvGrpSpPr>
        <p:grpSpPr>
          <a:xfrm>
            <a:off x="2843808" y="5853758"/>
            <a:ext cx="4722583" cy="516621"/>
            <a:chOff x="2843808" y="5853758"/>
            <a:chExt cx="4722583" cy="516621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D320D2F1-B217-4016-8D1A-4009629F230B}"/>
                </a:ext>
              </a:extLst>
            </p:cNvPr>
            <p:cNvSpPr txBox="1"/>
            <p:nvPr/>
          </p:nvSpPr>
          <p:spPr>
            <a:xfrm>
              <a:off x="2843808" y="5853758"/>
              <a:ext cx="22970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600" b="1" dirty="0">
                  <a:latin typeface="+mn-lt"/>
                </a:rPr>
                <a:t>HF  +  H</a:t>
              </a:r>
              <a:r>
                <a:rPr lang="nl-NL" sz="2600" b="1" baseline="-25000" dirty="0">
                  <a:latin typeface="+mn-lt"/>
                </a:rPr>
                <a:t>2</a:t>
              </a:r>
              <a:r>
                <a:rPr lang="nl-NL" sz="2600" b="1" dirty="0">
                  <a:latin typeface="+mn-lt"/>
                </a:rPr>
                <a:t>O        </a:t>
              </a: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B6205F5-1DE1-46C1-B32E-48D356C742E4}"/>
                </a:ext>
              </a:extLst>
            </p:cNvPr>
            <p:cNvSpPr txBox="1"/>
            <p:nvPr/>
          </p:nvSpPr>
          <p:spPr>
            <a:xfrm>
              <a:off x="4798808" y="5867677"/>
              <a:ext cx="2767583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600" b="1" dirty="0">
                  <a:latin typeface="+mn-lt"/>
                </a:rPr>
                <a:t>F</a:t>
              </a:r>
              <a:r>
                <a:rPr lang="nl-NL" sz="4000" baseline="30000" dirty="0">
                  <a:latin typeface="+mn-lt"/>
                </a:rPr>
                <a:t>-</a:t>
              </a:r>
              <a:r>
                <a:rPr lang="nl-NL" sz="2600" b="1" dirty="0">
                  <a:latin typeface="+mn-lt"/>
                </a:rPr>
                <a:t> +  H</a:t>
              </a:r>
              <a:r>
                <a:rPr lang="nl-NL" sz="2600" b="1" baseline="-25000" dirty="0">
                  <a:latin typeface="+mn-lt"/>
                </a:rPr>
                <a:t>3</a:t>
              </a:r>
              <a:r>
                <a:rPr lang="nl-NL" sz="2600" b="1" dirty="0">
                  <a:latin typeface="+mn-lt"/>
                </a:rPr>
                <a:t>O</a:t>
              </a:r>
              <a:r>
                <a:rPr lang="nl-NL" sz="2600" b="1" baseline="30000" dirty="0">
                  <a:latin typeface="+mn-lt"/>
                </a:rPr>
                <a:t>+</a:t>
              </a:r>
            </a:p>
          </p:txBody>
        </p:sp>
        <p:pic>
          <p:nvPicPr>
            <p:cNvPr id="10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2728B272-8C42-46F4-ACE6-0DEF4A842A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51" t="58515" r="44291" b="31945"/>
            <a:stretch/>
          </p:blipFill>
          <p:spPr bwMode="auto">
            <a:xfrm>
              <a:off x="4382054" y="5991969"/>
              <a:ext cx="416754" cy="2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C3DE88F2-D21F-42EB-A752-CC720F3F8202}"/>
              </a:ext>
            </a:extLst>
          </p:cNvPr>
          <p:cNvSpPr/>
          <p:nvPr/>
        </p:nvSpPr>
        <p:spPr>
          <a:xfrm>
            <a:off x="2699792" y="5157192"/>
            <a:ext cx="3600400" cy="696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77598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03C4959B-6371-4D25-B2E1-6B6A3883B775}"/>
              </a:ext>
            </a:extLst>
          </p:cNvPr>
          <p:cNvGrpSpPr/>
          <p:nvPr/>
        </p:nvGrpSpPr>
        <p:grpSpPr>
          <a:xfrm>
            <a:off x="1835696" y="223414"/>
            <a:ext cx="5472607" cy="5625730"/>
            <a:chOff x="457200" y="864255"/>
            <a:chExt cx="3479165" cy="3701013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C20CA54-BA58-4473-9B18-398B218E5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654"/>
            <a:stretch/>
          </p:blipFill>
          <p:spPr>
            <a:xfrm>
              <a:off x="457200" y="1410538"/>
              <a:ext cx="3479165" cy="315473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9F257AE-5F0E-4BD3-AD17-EF37E5A54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542" y="864255"/>
              <a:ext cx="1066945" cy="569728"/>
            </a:xfrm>
            <a:prstGeom prst="rect">
              <a:avLst/>
            </a:prstGeom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0AF86AA-DE5D-4C64-BB23-508A9A9E2324}"/>
              </a:ext>
            </a:extLst>
          </p:cNvPr>
          <p:cNvGrpSpPr/>
          <p:nvPr/>
        </p:nvGrpSpPr>
        <p:grpSpPr>
          <a:xfrm>
            <a:off x="1835696" y="216000"/>
            <a:ext cx="5460216" cy="5022750"/>
            <a:chOff x="457200" y="864255"/>
            <a:chExt cx="3471287" cy="328809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B34FFF3-9CDD-4BE3-9831-40F7F212A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0085" b="13089"/>
            <a:stretch/>
          </p:blipFill>
          <p:spPr>
            <a:xfrm>
              <a:off x="457200" y="1410538"/>
              <a:ext cx="3387608" cy="2741809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7D3AA9FA-8E98-4D91-892D-6EB9FB7D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542" y="864255"/>
              <a:ext cx="1066945" cy="569728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DA0800-D4FC-4BCC-BD2B-C240073505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-1" t="13593" r="2717"/>
          <a:stretch/>
        </p:blipFill>
        <p:spPr>
          <a:xfrm>
            <a:off x="1648800" y="981074"/>
            <a:ext cx="5659504" cy="4257676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81342938-AD73-4340-974D-E6C26D8CFCC9}"/>
              </a:ext>
            </a:extLst>
          </p:cNvPr>
          <p:cNvGrpSpPr/>
          <p:nvPr/>
        </p:nvGrpSpPr>
        <p:grpSpPr>
          <a:xfrm>
            <a:off x="2843808" y="5853758"/>
            <a:ext cx="4722583" cy="516621"/>
            <a:chOff x="2843808" y="5853758"/>
            <a:chExt cx="4722583" cy="516621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D320D2F1-B217-4016-8D1A-4009629F230B}"/>
                </a:ext>
              </a:extLst>
            </p:cNvPr>
            <p:cNvSpPr txBox="1"/>
            <p:nvPr/>
          </p:nvSpPr>
          <p:spPr>
            <a:xfrm>
              <a:off x="2843808" y="5853758"/>
              <a:ext cx="22970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600" b="1" dirty="0">
                  <a:latin typeface="+mn-lt"/>
                </a:rPr>
                <a:t>HF  +  H</a:t>
              </a:r>
              <a:r>
                <a:rPr lang="nl-NL" sz="2600" b="1" baseline="-25000" dirty="0">
                  <a:latin typeface="+mn-lt"/>
                </a:rPr>
                <a:t>2</a:t>
              </a:r>
              <a:r>
                <a:rPr lang="nl-NL" sz="2600" b="1" dirty="0">
                  <a:latin typeface="+mn-lt"/>
                </a:rPr>
                <a:t>O        </a:t>
              </a: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B6205F5-1DE1-46C1-B32E-48D356C742E4}"/>
                </a:ext>
              </a:extLst>
            </p:cNvPr>
            <p:cNvSpPr txBox="1"/>
            <p:nvPr/>
          </p:nvSpPr>
          <p:spPr>
            <a:xfrm>
              <a:off x="4798808" y="5867677"/>
              <a:ext cx="2767583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600" b="1" dirty="0">
                  <a:latin typeface="+mn-lt"/>
                </a:rPr>
                <a:t>F</a:t>
              </a:r>
              <a:r>
                <a:rPr lang="nl-NL" sz="4000" baseline="30000" dirty="0">
                  <a:latin typeface="+mn-lt"/>
                </a:rPr>
                <a:t>-</a:t>
              </a:r>
              <a:r>
                <a:rPr lang="nl-NL" sz="2600" b="1" dirty="0">
                  <a:latin typeface="+mn-lt"/>
                </a:rPr>
                <a:t> +  H</a:t>
              </a:r>
              <a:r>
                <a:rPr lang="nl-NL" sz="2600" b="1" baseline="-25000" dirty="0">
                  <a:latin typeface="+mn-lt"/>
                </a:rPr>
                <a:t>3</a:t>
              </a:r>
              <a:r>
                <a:rPr lang="nl-NL" sz="2600" b="1" dirty="0">
                  <a:latin typeface="+mn-lt"/>
                </a:rPr>
                <a:t>O</a:t>
              </a:r>
              <a:r>
                <a:rPr lang="nl-NL" sz="2600" b="1" baseline="30000" dirty="0">
                  <a:latin typeface="+mn-lt"/>
                </a:rPr>
                <a:t>+</a:t>
              </a:r>
            </a:p>
          </p:txBody>
        </p:sp>
        <p:pic>
          <p:nvPicPr>
            <p:cNvPr id="10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2728B272-8C42-46F4-ACE6-0DEF4A842A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51" t="58515" r="44291" b="31945"/>
            <a:stretch/>
          </p:blipFill>
          <p:spPr bwMode="auto">
            <a:xfrm>
              <a:off x="4382054" y="5991969"/>
              <a:ext cx="416754" cy="2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66557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1342938-AD73-4340-974D-E6C26D8CFCC9}"/>
              </a:ext>
            </a:extLst>
          </p:cNvPr>
          <p:cNvGrpSpPr/>
          <p:nvPr/>
        </p:nvGrpSpPr>
        <p:grpSpPr>
          <a:xfrm>
            <a:off x="2843808" y="5853758"/>
            <a:ext cx="4722583" cy="516621"/>
            <a:chOff x="2843808" y="5853758"/>
            <a:chExt cx="4722583" cy="516621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D320D2F1-B217-4016-8D1A-4009629F230B}"/>
                </a:ext>
              </a:extLst>
            </p:cNvPr>
            <p:cNvSpPr txBox="1"/>
            <p:nvPr/>
          </p:nvSpPr>
          <p:spPr>
            <a:xfrm>
              <a:off x="2843808" y="5853758"/>
              <a:ext cx="22970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600" b="1" dirty="0">
                  <a:latin typeface="+mn-lt"/>
                </a:rPr>
                <a:t>HF  +  H</a:t>
              </a:r>
              <a:r>
                <a:rPr lang="nl-NL" sz="2600" b="1" baseline="-25000" dirty="0">
                  <a:latin typeface="+mn-lt"/>
                </a:rPr>
                <a:t>2</a:t>
              </a:r>
              <a:r>
                <a:rPr lang="nl-NL" sz="2600" b="1" dirty="0">
                  <a:latin typeface="+mn-lt"/>
                </a:rPr>
                <a:t>O        </a:t>
              </a: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B6205F5-1DE1-46C1-B32E-48D356C742E4}"/>
                </a:ext>
              </a:extLst>
            </p:cNvPr>
            <p:cNvSpPr txBox="1"/>
            <p:nvPr/>
          </p:nvSpPr>
          <p:spPr>
            <a:xfrm>
              <a:off x="4798808" y="5867677"/>
              <a:ext cx="2767583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600" b="1" dirty="0">
                  <a:latin typeface="+mn-lt"/>
                </a:rPr>
                <a:t>F</a:t>
              </a:r>
              <a:r>
                <a:rPr lang="nl-NL" sz="4000" baseline="30000" dirty="0">
                  <a:latin typeface="+mn-lt"/>
                </a:rPr>
                <a:t>-</a:t>
              </a:r>
              <a:r>
                <a:rPr lang="nl-NL" sz="2600" b="1" dirty="0">
                  <a:latin typeface="+mn-lt"/>
                </a:rPr>
                <a:t> +  H</a:t>
              </a:r>
              <a:r>
                <a:rPr lang="nl-NL" sz="2600" b="1" baseline="-25000" dirty="0">
                  <a:latin typeface="+mn-lt"/>
                </a:rPr>
                <a:t>3</a:t>
              </a:r>
              <a:r>
                <a:rPr lang="nl-NL" sz="2600" b="1" dirty="0">
                  <a:latin typeface="+mn-lt"/>
                </a:rPr>
                <a:t>O</a:t>
              </a:r>
              <a:r>
                <a:rPr lang="nl-NL" sz="2600" b="1" baseline="30000" dirty="0">
                  <a:latin typeface="+mn-lt"/>
                </a:rPr>
                <a:t>+</a:t>
              </a:r>
            </a:p>
          </p:txBody>
        </p:sp>
        <p:pic>
          <p:nvPicPr>
            <p:cNvPr id="10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2728B272-8C42-46F4-ACE6-0DEF4A842A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51" t="58515" r="44291" b="31945"/>
            <a:stretch/>
          </p:blipFill>
          <p:spPr bwMode="auto">
            <a:xfrm>
              <a:off x="4382054" y="5991969"/>
              <a:ext cx="416754" cy="21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0AF86AA-DE5D-4C64-BB23-508A9A9E2324}"/>
              </a:ext>
            </a:extLst>
          </p:cNvPr>
          <p:cNvGrpSpPr/>
          <p:nvPr/>
        </p:nvGrpSpPr>
        <p:grpSpPr>
          <a:xfrm>
            <a:off x="1835696" y="223414"/>
            <a:ext cx="5926224" cy="5625730"/>
            <a:chOff x="457200" y="864255"/>
            <a:chExt cx="3767548" cy="3701013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B34FFF3-9CDD-4BE3-9831-40F7F212A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410538"/>
              <a:ext cx="3767548" cy="315473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7D3AA9FA-8E98-4D91-892D-6EB9FB7D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1542" y="864255"/>
              <a:ext cx="1066945" cy="56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72517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kstvak 3">
            <a:extLst>
              <a:ext uri="{FF2B5EF4-FFF2-40B4-BE49-F238E27FC236}">
                <a16:creationId xmlns:a16="http://schemas.microsoft.com/office/drawing/2014/main" id="{8C64449F-F3B7-43D1-8CC8-FE5460A8C0A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40400" y="5857200"/>
            <a:ext cx="615941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A710F3-23CD-4C03-96CF-29407E9A1225}"/>
              </a:ext>
            </a:extLst>
          </p:cNvPr>
          <p:cNvSpPr txBox="1"/>
          <p:nvPr/>
        </p:nvSpPr>
        <p:spPr>
          <a:xfrm>
            <a:off x="1259632" y="5417460"/>
            <a:ext cx="1428750" cy="12620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nl-NL" sz="2800" b="1" dirty="0"/>
          </a:p>
          <a:p>
            <a:pPr>
              <a:defRPr/>
            </a:pPr>
            <a:r>
              <a:rPr lang="nl-NL" sz="2400" b="1" dirty="0">
                <a:latin typeface="+mn-lt"/>
              </a:rPr>
              <a:t>notatie:</a:t>
            </a:r>
          </a:p>
          <a:p>
            <a:pPr>
              <a:defRPr/>
            </a:pPr>
            <a:endParaRPr lang="nl-NL" sz="2400" b="1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8675D9F-08C5-4BBD-8DD6-F50C8B52C47E}"/>
              </a:ext>
            </a:extLst>
          </p:cNvPr>
          <p:cNvGrpSpPr/>
          <p:nvPr/>
        </p:nvGrpSpPr>
        <p:grpSpPr>
          <a:xfrm>
            <a:off x="1835696" y="223414"/>
            <a:ext cx="5940000" cy="5625730"/>
            <a:chOff x="457200" y="864255"/>
            <a:chExt cx="3767548" cy="3701013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31BB802-0006-433A-A212-E56948A1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410538"/>
              <a:ext cx="3767548" cy="315473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6BCD6F0D-4461-4310-9B1B-CB519BFB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542" y="864255"/>
              <a:ext cx="1066945" cy="56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18478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Afbeelding 3">
            <a:extLst>
              <a:ext uri="{FF2B5EF4-FFF2-40B4-BE49-F238E27FC236}">
                <a16:creationId xmlns:a16="http://schemas.microsoft.com/office/drawing/2014/main" id="{647C69C5-7438-4E3B-A936-DBFF28185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0"/>
          <a:stretch/>
        </p:blipFill>
        <p:spPr bwMode="auto">
          <a:xfrm>
            <a:off x="1619219" y="5962607"/>
            <a:ext cx="6236381" cy="3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4F41D7D-24A7-45AF-81F5-6D7B96CB3584}"/>
              </a:ext>
            </a:extLst>
          </p:cNvPr>
          <p:cNvSpPr txBox="1"/>
          <p:nvPr/>
        </p:nvSpPr>
        <p:spPr>
          <a:xfrm>
            <a:off x="4798808" y="5867677"/>
            <a:ext cx="2767583" cy="5027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600" b="1" dirty="0">
                <a:latin typeface="+mn-lt"/>
              </a:rPr>
              <a:t>Cl</a:t>
            </a:r>
            <a:r>
              <a:rPr lang="nl-NL" sz="4000" baseline="30000" dirty="0">
                <a:latin typeface="+mn-lt"/>
              </a:rPr>
              <a:t>-</a:t>
            </a:r>
            <a:r>
              <a:rPr lang="nl-NL" sz="2600" b="1" dirty="0">
                <a:latin typeface="+mn-lt"/>
              </a:rPr>
              <a:t> +  H</a:t>
            </a:r>
            <a:r>
              <a:rPr lang="nl-NL" sz="2600" b="1" baseline="-25000" dirty="0">
                <a:latin typeface="+mn-lt"/>
              </a:rPr>
              <a:t>3</a:t>
            </a:r>
            <a:r>
              <a:rPr lang="nl-NL" sz="2600" b="1" dirty="0">
                <a:latin typeface="+mn-lt"/>
              </a:rPr>
              <a:t>O</a:t>
            </a:r>
            <a:r>
              <a:rPr lang="nl-NL" sz="2600" b="1" baseline="30000" dirty="0">
                <a:latin typeface="+mn-lt"/>
              </a:rPr>
              <a:t>+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A616B2-157A-4826-9745-B0B4267D7D0C}"/>
              </a:ext>
            </a:extLst>
          </p:cNvPr>
          <p:cNvSpPr txBox="1"/>
          <p:nvPr/>
        </p:nvSpPr>
        <p:spPr>
          <a:xfrm>
            <a:off x="2843807" y="5853758"/>
            <a:ext cx="1665791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600" b="1" dirty="0">
                <a:latin typeface="+mn-lt"/>
              </a:rPr>
              <a:t>HCl  +  H</a:t>
            </a:r>
            <a:r>
              <a:rPr lang="nl-NL" sz="2600" b="1" baseline="-25000" dirty="0">
                <a:latin typeface="+mn-lt"/>
              </a:rPr>
              <a:t>2</a:t>
            </a:r>
            <a:r>
              <a:rPr lang="nl-NL" sz="2600" b="1" dirty="0">
                <a:latin typeface="+mn-lt"/>
              </a:rPr>
              <a:t>O      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6173F02-99E9-4C17-9B83-CF4389070072}"/>
              </a:ext>
            </a:extLst>
          </p:cNvPr>
          <p:cNvSpPr txBox="1"/>
          <p:nvPr/>
        </p:nvSpPr>
        <p:spPr>
          <a:xfrm>
            <a:off x="2878079" y="5801320"/>
            <a:ext cx="661987" cy="4762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sz="2500" b="1" dirty="0" err="1">
                <a:latin typeface="+mn-lt"/>
              </a:rPr>
              <a:t>HCl</a:t>
            </a:r>
            <a:endParaRPr lang="nl-NL" sz="2500" b="1" dirty="0">
              <a:latin typeface="+mn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342CA4-BE09-4504-BDEE-50105383A74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b="-25986"/>
          <a:stretch/>
        </p:blipFill>
        <p:spPr>
          <a:xfrm>
            <a:off x="5745600" y="288000"/>
            <a:ext cx="1447200" cy="9504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06211D-D164-42D3-9BA3-F2CA3BDBD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068" b="357"/>
          <a:stretch/>
        </p:blipFill>
        <p:spPr>
          <a:xfrm>
            <a:off x="1836000" y="914400"/>
            <a:ext cx="5796000" cy="4913641"/>
          </a:xfrm>
          <a:prstGeom prst="rect">
            <a:avLst/>
          </a:prstGeom>
        </p:spPr>
      </p:pic>
      <p:sp>
        <p:nvSpPr>
          <p:cNvPr id="7" name="Tekstvak 3">
            <a:extLst>
              <a:ext uri="{FF2B5EF4-FFF2-40B4-BE49-F238E27FC236}">
                <a16:creationId xmlns:a16="http://schemas.microsoft.com/office/drawing/2014/main" id="{B9EB3B64-4C1F-4FCD-8A40-EC317B77E5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40400" y="5857200"/>
            <a:ext cx="699666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HCl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1B8AA9-C775-4571-9492-3E333269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09" b="-25986"/>
          <a:stretch/>
        </p:blipFill>
        <p:spPr>
          <a:xfrm>
            <a:off x="5745600" y="970357"/>
            <a:ext cx="1440160" cy="4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4676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64F41D7D-24A7-45AF-81F5-6D7B96CB3584}"/>
              </a:ext>
            </a:extLst>
          </p:cNvPr>
          <p:cNvSpPr txBox="1"/>
          <p:nvPr/>
        </p:nvSpPr>
        <p:spPr>
          <a:xfrm>
            <a:off x="4798808" y="5867677"/>
            <a:ext cx="2767583" cy="5027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600" b="1" dirty="0">
                <a:latin typeface="+mn-lt"/>
              </a:rPr>
              <a:t>Cl</a:t>
            </a:r>
            <a:r>
              <a:rPr lang="nl-NL" sz="4000" baseline="30000" dirty="0">
                <a:latin typeface="+mn-lt"/>
              </a:rPr>
              <a:t>-</a:t>
            </a:r>
            <a:r>
              <a:rPr lang="nl-NL" sz="2600" b="1" dirty="0">
                <a:latin typeface="+mn-lt"/>
              </a:rPr>
              <a:t> +  H</a:t>
            </a:r>
            <a:r>
              <a:rPr lang="nl-NL" sz="2600" b="1" baseline="-25000" dirty="0">
                <a:latin typeface="+mn-lt"/>
              </a:rPr>
              <a:t>3</a:t>
            </a:r>
            <a:r>
              <a:rPr lang="nl-NL" sz="2600" b="1" dirty="0">
                <a:latin typeface="+mn-lt"/>
              </a:rPr>
              <a:t>O</a:t>
            </a:r>
            <a:r>
              <a:rPr lang="nl-NL" sz="2600" b="1" baseline="30000" dirty="0">
                <a:latin typeface="+mn-lt"/>
              </a:rPr>
              <a:t>+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342CA4-BE09-4504-BDEE-50105383A74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b="-25986"/>
          <a:stretch/>
        </p:blipFill>
        <p:spPr>
          <a:xfrm>
            <a:off x="5745600" y="288000"/>
            <a:ext cx="1440160" cy="9576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06211D-D164-42D3-9BA3-F2CA3BDBD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068" b="357"/>
          <a:stretch/>
        </p:blipFill>
        <p:spPr>
          <a:xfrm>
            <a:off x="1836000" y="914400"/>
            <a:ext cx="5796000" cy="4913641"/>
          </a:xfrm>
          <a:prstGeom prst="rect">
            <a:avLst/>
          </a:prstGeom>
        </p:spPr>
      </p:pic>
      <p:sp>
        <p:nvSpPr>
          <p:cNvPr id="7" name="Tekstvak 3">
            <a:extLst>
              <a:ext uri="{FF2B5EF4-FFF2-40B4-BE49-F238E27FC236}">
                <a16:creationId xmlns:a16="http://schemas.microsoft.com/office/drawing/2014/main" id="{B9EB3B64-4C1F-4FCD-8A40-EC317B77E5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619672" y="5867677"/>
            <a:ext cx="151186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notatie: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1B8AA9-C775-4571-9492-3E333269A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409" b="-25986"/>
          <a:stretch/>
        </p:blipFill>
        <p:spPr>
          <a:xfrm>
            <a:off x="5745600" y="970357"/>
            <a:ext cx="1440160" cy="4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64F5CF8-2790-4460-8F7F-B50A7FBF4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1"/>
          <a:stretch/>
        </p:blipFill>
        <p:spPr>
          <a:xfrm>
            <a:off x="971824" y="4667466"/>
            <a:ext cx="2448328" cy="248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07D86F-8699-4450-83B2-A95019FCF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44"/>
          <a:stretch/>
        </p:blipFill>
        <p:spPr>
          <a:xfrm>
            <a:off x="457200" y="1340768"/>
            <a:ext cx="3700367" cy="26186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AE7DB5-3F98-4AC0-B4BA-08A8763B8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039"/>
          <a:stretch/>
        </p:blipFill>
        <p:spPr>
          <a:xfrm>
            <a:off x="5148064" y="1383574"/>
            <a:ext cx="3705416" cy="260373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ADFB135-BA6B-47AE-8C11-27ACD63D8B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219"/>
          <a:stretch/>
        </p:blipFill>
        <p:spPr>
          <a:xfrm>
            <a:off x="457200" y="1348036"/>
            <a:ext cx="3799615" cy="260373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FCFB319-CD9E-4A88-AF1C-384E7A026410}"/>
              </a:ext>
            </a:extLst>
          </p:cNvPr>
          <p:cNvSpPr txBox="1"/>
          <p:nvPr/>
        </p:nvSpPr>
        <p:spPr>
          <a:xfrm>
            <a:off x="1403648" y="551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      </a:t>
            </a:r>
            <a:r>
              <a:rPr lang="nl-NL" sz="2400" b="1" dirty="0"/>
              <a:t>HF                                                              H</a:t>
            </a:r>
            <a:r>
              <a:rPr lang="nl-NL" sz="2400" b="1" baseline="-25000" dirty="0"/>
              <a:t>3</a:t>
            </a:r>
            <a:r>
              <a:rPr lang="nl-NL" sz="2400" b="1" dirty="0"/>
              <a:t>O</a:t>
            </a:r>
            <a:r>
              <a:rPr lang="nl-NL" sz="2400" b="1" baseline="30000" dirty="0"/>
              <a:t>+</a:t>
            </a:r>
            <a:r>
              <a:rPr lang="nl-NL" sz="2400" b="1" dirty="0"/>
              <a:t>  +  Cl</a:t>
            </a:r>
            <a:r>
              <a:rPr lang="nl-NL" sz="2400" b="1" baseline="30000" dirty="0"/>
              <a:t>-</a:t>
            </a:r>
            <a:endParaRPr lang="nl-NL" sz="24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2CC971-669E-47A1-A9BB-94E498DE9C9B}"/>
              </a:ext>
            </a:extLst>
          </p:cNvPr>
          <p:cNvSpPr txBox="1"/>
          <p:nvPr/>
        </p:nvSpPr>
        <p:spPr>
          <a:xfrm>
            <a:off x="539552" y="188640"/>
            <a:ext cx="850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zwak</a:t>
            </a:r>
            <a:r>
              <a:rPr lang="nl-NL" sz="3200" b="1" dirty="0"/>
              <a:t> zuur                                  </a:t>
            </a:r>
            <a:r>
              <a:rPr lang="nl-NL" sz="3200" b="1" dirty="0">
                <a:solidFill>
                  <a:srgbClr val="FF0000"/>
                </a:solidFill>
              </a:rPr>
              <a:t>sterk</a:t>
            </a:r>
            <a:r>
              <a:rPr lang="nl-NL" sz="3200" b="1" dirty="0"/>
              <a:t> zuur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32124E6-C8B7-4525-8096-DF5DBF841FFE}"/>
              </a:ext>
            </a:extLst>
          </p:cNvPr>
          <p:cNvGrpSpPr/>
          <p:nvPr/>
        </p:nvGrpSpPr>
        <p:grpSpPr>
          <a:xfrm>
            <a:off x="5174425" y="4510871"/>
            <a:ext cx="3679056" cy="474701"/>
            <a:chOff x="2840400" y="5853758"/>
            <a:chExt cx="3703448" cy="452797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3992007A-1D3D-48AB-B224-789FC5B6A6E7}"/>
                </a:ext>
              </a:extLst>
            </p:cNvPr>
            <p:cNvSpPr txBox="1"/>
            <p:nvPr/>
          </p:nvSpPr>
          <p:spPr>
            <a:xfrm>
              <a:off x="4830320" y="5866192"/>
              <a:ext cx="1713528" cy="440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Cl</a:t>
              </a:r>
              <a:r>
                <a:rPr lang="nl-NL" sz="2400" baseline="30000" dirty="0">
                  <a:latin typeface="+mn-lt"/>
                </a:rPr>
                <a:t>-</a:t>
              </a:r>
              <a:r>
                <a:rPr lang="nl-NL" sz="2400" b="1" dirty="0">
                  <a:latin typeface="+mn-lt"/>
                </a:rPr>
                <a:t> +  H</a:t>
              </a:r>
              <a:r>
                <a:rPr lang="nl-NL" sz="2400" b="1" baseline="-25000" dirty="0">
                  <a:latin typeface="+mn-lt"/>
                </a:rPr>
                <a:t>3</a:t>
              </a:r>
              <a:r>
                <a:rPr lang="nl-NL" sz="2400" b="1" dirty="0">
                  <a:latin typeface="+mn-lt"/>
                </a:rPr>
                <a:t>O</a:t>
              </a:r>
              <a:r>
                <a:rPr lang="nl-NL" sz="2400" b="1" baseline="30000" dirty="0">
                  <a:latin typeface="+mn-lt"/>
                </a:rPr>
                <a:t>+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722CBDB-DA20-4806-9145-DA479EF84E9C}"/>
                </a:ext>
              </a:extLst>
            </p:cNvPr>
            <p:cNvSpPr txBox="1"/>
            <p:nvPr/>
          </p:nvSpPr>
          <p:spPr>
            <a:xfrm>
              <a:off x="2843807" y="5853758"/>
              <a:ext cx="1607535" cy="440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HCl  +  H</a:t>
              </a:r>
              <a:r>
                <a:rPr lang="nl-NL" sz="2400" b="1" baseline="-25000" dirty="0">
                  <a:latin typeface="+mn-lt"/>
                </a:rPr>
                <a:t>2</a:t>
              </a:r>
              <a:r>
                <a:rPr lang="nl-NL" sz="2400" b="1" dirty="0">
                  <a:latin typeface="+mn-lt"/>
                </a:rPr>
                <a:t>O      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06D4EF2-A46C-443F-BCD9-BD058E3228B7}"/>
                </a:ext>
              </a:extLst>
            </p:cNvPr>
            <p:cNvSpPr txBox="1"/>
            <p:nvPr/>
          </p:nvSpPr>
          <p:spPr>
            <a:xfrm>
              <a:off x="2878079" y="5857199"/>
              <a:ext cx="583660" cy="4403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HC</a:t>
              </a:r>
            </a:p>
          </p:txBody>
        </p:sp>
        <p:sp>
          <p:nvSpPr>
            <p:cNvPr id="17" name="Tekstvak 3">
              <a:extLst>
                <a:ext uri="{FF2B5EF4-FFF2-40B4-BE49-F238E27FC236}">
                  <a16:creationId xmlns:a16="http://schemas.microsoft.com/office/drawing/2014/main" id="{F4841415-B6BA-4576-96BE-D44390E8DF8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40400" y="5857200"/>
              <a:ext cx="621339" cy="440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HCl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3A5DA37-5D69-4D59-85D6-DB5CB6BBC5FC}"/>
              </a:ext>
            </a:extLst>
          </p:cNvPr>
          <p:cNvGrpSpPr/>
          <p:nvPr/>
        </p:nvGrpSpPr>
        <p:grpSpPr>
          <a:xfrm>
            <a:off x="539552" y="4507517"/>
            <a:ext cx="6624169" cy="475584"/>
            <a:chOff x="2843808" y="5853758"/>
            <a:chExt cx="6624169" cy="475584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DCA67CB-5653-4E45-918B-15A3CF383802}"/>
                </a:ext>
              </a:extLst>
            </p:cNvPr>
            <p:cNvSpPr txBox="1"/>
            <p:nvPr/>
          </p:nvSpPr>
          <p:spPr>
            <a:xfrm>
              <a:off x="2843808" y="5853758"/>
              <a:ext cx="2297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HF  +  H</a:t>
              </a:r>
              <a:r>
                <a:rPr lang="nl-NL" sz="2400" b="1" baseline="-25000" dirty="0">
                  <a:latin typeface="+mn-lt"/>
                </a:rPr>
                <a:t>2</a:t>
              </a:r>
              <a:r>
                <a:rPr lang="nl-NL" sz="2400" b="1" dirty="0">
                  <a:latin typeface="+mn-lt"/>
                </a:rPr>
                <a:t>O        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983B19C-7B19-4738-A373-DC530F65C53B}"/>
                </a:ext>
              </a:extLst>
            </p:cNvPr>
            <p:cNvSpPr txBox="1"/>
            <p:nvPr/>
          </p:nvSpPr>
          <p:spPr>
            <a:xfrm>
              <a:off x="4798808" y="5867677"/>
              <a:ext cx="27675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F</a:t>
              </a:r>
              <a:r>
                <a:rPr lang="nl-NL" sz="2400" baseline="30000" dirty="0">
                  <a:latin typeface="+mn-lt"/>
                </a:rPr>
                <a:t>-</a:t>
              </a:r>
              <a:r>
                <a:rPr lang="nl-NL" sz="2400" b="1" dirty="0">
                  <a:latin typeface="+mn-lt"/>
                </a:rPr>
                <a:t> +  H</a:t>
              </a:r>
              <a:r>
                <a:rPr lang="nl-NL" sz="2400" b="1" baseline="-25000" dirty="0">
                  <a:latin typeface="+mn-lt"/>
                </a:rPr>
                <a:t>3</a:t>
              </a:r>
              <a:r>
                <a:rPr lang="nl-NL" sz="2400" b="1" dirty="0">
                  <a:latin typeface="+mn-lt"/>
                </a:rPr>
                <a:t>O</a:t>
              </a:r>
              <a:r>
                <a:rPr lang="nl-NL" sz="2400" b="1" baseline="30000" dirty="0">
                  <a:latin typeface="+mn-lt"/>
                </a:rPr>
                <a:t>+</a:t>
              </a:r>
            </a:p>
          </p:txBody>
        </p:sp>
        <p:pic>
          <p:nvPicPr>
            <p:cNvPr id="23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33890DF5-97A8-44B0-B8FF-15F064D112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4" t="63958" r="44291" b="31945"/>
            <a:stretch/>
          </p:blipFill>
          <p:spPr bwMode="auto">
            <a:xfrm>
              <a:off x="9036496" y="6071385"/>
              <a:ext cx="431481" cy="9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" descr="http://old.iupac.org/didac/Slide%20Images/Didac%2001/D1%20H01.jpg">
            <a:extLst>
              <a:ext uri="{FF2B5EF4-FFF2-40B4-BE49-F238E27FC236}">
                <a16:creationId xmlns:a16="http://schemas.microsoft.com/office/drawing/2014/main" id="{B0944DFB-01EF-4DA5-AFFC-1D5051D2E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59399" r="44291" b="31945"/>
          <a:stretch/>
        </p:blipFill>
        <p:spPr bwMode="auto">
          <a:xfrm>
            <a:off x="1961118" y="4667467"/>
            <a:ext cx="457316" cy="1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9028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3"/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endParaRPr lang="nl-NL" altLang="nl-NL" sz="3200" dirty="0">
              <a:latin typeface="Calibri" panose="020F0502020204030204" pitchFamily="34" charset="0"/>
            </a:endParaRPr>
          </a:p>
        </p:txBody>
      </p:sp>
      <p:sp>
        <p:nvSpPr>
          <p:cNvPr id="6150" name="Tekstvak 8"/>
          <p:cNvSpPr txBox="1">
            <a:spLocks noChangeArrowheads="1"/>
          </p:cNvSpPr>
          <p:nvPr/>
        </p:nvSpPr>
        <p:spPr bwMode="auto">
          <a:xfrm>
            <a:off x="2667000" y="14478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waterstofchloride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HCl(g)</a:t>
            </a:r>
            <a:endParaRPr lang="nl-NL" altLang="nl-NL" sz="2000" dirty="0">
              <a:latin typeface="Calibri" panose="020F0502020204030204" pitchFamily="34" charset="0"/>
            </a:endParaRPr>
          </a:p>
        </p:txBody>
      </p:sp>
      <p:sp>
        <p:nvSpPr>
          <p:cNvPr id="6152" name="Tekstvak 7"/>
          <p:cNvSpPr txBox="1">
            <a:spLocks noChangeArrowheads="1"/>
          </p:cNvSpPr>
          <p:nvPr/>
        </p:nvSpPr>
        <p:spPr bwMode="auto">
          <a:xfrm>
            <a:off x="6477000" y="144780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salpeterzuur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HNO</a:t>
            </a:r>
            <a:r>
              <a:rPr lang="nl-NL" altLang="nl-NL" sz="2000" baseline="-25000" dirty="0">
                <a:latin typeface="+mn-lt"/>
              </a:rPr>
              <a:t>3</a:t>
            </a:r>
            <a:r>
              <a:rPr lang="nl-NL" altLang="nl-NL" sz="2000" dirty="0">
                <a:latin typeface="+mn-lt"/>
              </a:rPr>
              <a:t>(l)</a:t>
            </a:r>
          </a:p>
        </p:txBody>
      </p:sp>
      <p:sp>
        <p:nvSpPr>
          <p:cNvPr id="6153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155" name="Tekstvak 10"/>
          <p:cNvSpPr txBox="1">
            <a:spLocks noChangeArrowheads="1"/>
          </p:cNvSpPr>
          <p:nvPr/>
        </p:nvSpPr>
        <p:spPr bwMode="auto">
          <a:xfrm>
            <a:off x="2670051" y="4555986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zwavelzuur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</a:t>
            </a:r>
            <a:r>
              <a:rPr lang="nl-NL" altLang="nl-NL" sz="2000" baseline="-25000" dirty="0">
                <a:latin typeface="+mn-lt"/>
              </a:rPr>
              <a:t>2</a:t>
            </a:r>
            <a:r>
              <a:rPr lang="nl-NL" altLang="nl-NL" sz="2000" dirty="0">
                <a:latin typeface="+mn-lt"/>
              </a:rPr>
              <a:t>SO</a:t>
            </a:r>
            <a:r>
              <a:rPr lang="nl-NL" altLang="nl-NL" sz="2000" baseline="-25000" dirty="0">
                <a:latin typeface="+mn-lt"/>
              </a:rPr>
              <a:t>4</a:t>
            </a:r>
            <a:r>
              <a:rPr lang="nl-NL" altLang="nl-NL" sz="2000" dirty="0">
                <a:latin typeface="+mn-lt"/>
              </a:rPr>
              <a:t>(l)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E306FC3-A578-4636-8AE1-CBA9BA63F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8594" r="57950" b="6030"/>
          <a:stretch/>
        </p:blipFill>
        <p:spPr>
          <a:xfrm>
            <a:off x="1643148" y="726757"/>
            <a:ext cx="611803" cy="28803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64D398-2574-4968-B3D9-74512F1C7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11021" r="23968"/>
          <a:stretch/>
        </p:blipFill>
        <p:spPr>
          <a:xfrm>
            <a:off x="4928898" y="841910"/>
            <a:ext cx="1454952" cy="275413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1A8392A-2911-4165-AED3-F064ABB65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9" r="13432"/>
          <a:stretch/>
        </p:blipFill>
        <p:spPr>
          <a:xfrm>
            <a:off x="1331639" y="3888000"/>
            <a:ext cx="122413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1569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64F5CF8-2790-4460-8F7F-B50A7FBF4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1"/>
          <a:stretch/>
        </p:blipFill>
        <p:spPr>
          <a:xfrm>
            <a:off x="971824" y="4667466"/>
            <a:ext cx="2448328" cy="248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07D86F-8699-4450-83B2-A95019FCF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44"/>
          <a:stretch/>
        </p:blipFill>
        <p:spPr>
          <a:xfrm>
            <a:off x="457200" y="1340768"/>
            <a:ext cx="3700367" cy="26186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AE7DB5-3F98-4AC0-B4BA-08A8763B8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039"/>
          <a:stretch/>
        </p:blipFill>
        <p:spPr>
          <a:xfrm>
            <a:off x="5148064" y="1383574"/>
            <a:ext cx="3705416" cy="260373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ADFB135-BA6B-47AE-8C11-27ACD63D8B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219"/>
          <a:stretch/>
        </p:blipFill>
        <p:spPr>
          <a:xfrm>
            <a:off x="457200" y="1348036"/>
            <a:ext cx="3799615" cy="260373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FCFB319-CD9E-4A88-AF1C-384E7A026410}"/>
              </a:ext>
            </a:extLst>
          </p:cNvPr>
          <p:cNvSpPr txBox="1"/>
          <p:nvPr/>
        </p:nvSpPr>
        <p:spPr>
          <a:xfrm>
            <a:off x="1403648" y="551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      </a:t>
            </a:r>
            <a:r>
              <a:rPr lang="nl-NL" sz="2400" b="1" dirty="0"/>
              <a:t>HF                                                              H</a:t>
            </a:r>
            <a:r>
              <a:rPr lang="nl-NL" sz="2400" b="1" baseline="-25000" dirty="0"/>
              <a:t>3</a:t>
            </a:r>
            <a:r>
              <a:rPr lang="nl-NL" sz="2400" b="1" dirty="0"/>
              <a:t>O</a:t>
            </a:r>
            <a:r>
              <a:rPr lang="nl-NL" sz="2400" b="1" baseline="30000" dirty="0"/>
              <a:t>+</a:t>
            </a:r>
            <a:r>
              <a:rPr lang="nl-NL" sz="2400" b="1" dirty="0"/>
              <a:t>  +  Cl</a:t>
            </a:r>
            <a:r>
              <a:rPr lang="nl-NL" sz="2400" b="1" baseline="30000" dirty="0"/>
              <a:t>-</a:t>
            </a:r>
            <a:endParaRPr lang="nl-NL" sz="24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2CC971-669E-47A1-A9BB-94E498DE9C9B}"/>
              </a:ext>
            </a:extLst>
          </p:cNvPr>
          <p:cNvSpPr txBox="1"/>
          <p:nvPr/>
        </p:nvSpPr>
        <p:spPr>
          <a:xfrm>
            <a:off x="539552" y="188640"/>
            <a:ext cx="850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zwak</a:t>
            </a:r>
            <a:r>
              <a:rPr lang="nl-NL" sz="3200" b="1" dirty="0"/>
              <a:t> zuur                                  </a:t>
            </a:r>
            <a:r>
              <a:rPr lang="nl-NL" sz="3200" b="1" dirty="0">
                <a:solidFill>
                  <a:srgbClr val="FF0000"/>
                </a:solidFill>
              </a:rPr>
              <a:t>sterk</a:t>
            </a:r>
            <a:r>
              <a:rPr lang="nl-NL" sz="3200" b="1" dirty="0"/>
              <a:t> zuur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32124E6-C8B7-4525-8096-DF5DBF841FFE}"/>
              </a:ext>
            </a:extLst>
          </p:cNvPr>
          <p:cNvGrpSpPr/>
          <p:nvPr/>
        </p:nvGrpSpPr>
        <p:grpSpPr>
          <a:xfrm>
            <a:off x="5174425" y="4510871"/>
            <a:ext cx="3679056" cy="474701"/>
            <a:chOff x="2840400" y="5853758"/>
            <a:chExt cx="3703448" cy="452797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3992007A-1D3D-48AB-B224-789FC5B6A6E7}"/>
                </a:ext>
              </a:extLst>
            </p:cNvPr>
            <p:cNvSpPr txBox="1"/>
            <p:nvPr/>
          </p:nvSpPr>
          <p:spPr>
            <a:xfrm>
              <a:off x="4830320" y="5866192"/>
              <a:ext cx="1713528" cy="440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Cl</a:t>
              </a:r>
              <a:r>
                <a:rPr lang="nl-NL" sz="2400" baseline="30000" dirty="0">
                  <a:latin typeface="+mn-lt"/>
                </a:rPr>
                <a:t>-</a:t>
              </a:r>
              <a:r>
                <a:rPr lang="nl-NL" sz="2400" b="1" dirty="0">
                  <a:latin typeface="+mn-lt"/>
                </a:rPr>
                <a:t> +  H</a:t>
              </a:r>
              <a:r>
                <a:rPr lang="nl-NL" sz="2400" b="1" baseline="-25000" dirty="0">
                  <a:latin typeface="+mn-lt"/>
                </a:rPr>
                <a:t>3</a:t>
              </a:r>
              <a:r>
                <a:rPr lang="nl-NL" sz="2400" b="1" dirty="0">
                  <a:latin typeface="+mn-lt"/>
                </a:rPr>
                <a:t>O</a:t>
              </a:r>
              <a:r>
                <a:rPr lang="nl-NL" sz="2400" b="1" baseline="30000" dirty="0">
                  <a:latin typeface="+mn-lt"/>
                </a:rPr>
                <a:t>+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722CBDB-DA20-4806-9145-DA479EF84E9C}"/>
                </a:ext>
              </a:extLst>
            </p:cNvPr>
            <p:cNvSpPr txBox="1"/>
            <p:nvPr/>
          </p:nvSpPr>
          <p:spPr>
            <a:xfrm>
              <a:off x="2843807" y="5853758"/>
              <a:ext cx="1607535" cy="440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HCl  +  H</a:t>
              </a:r>
              <a:r>
                <a:rPr lang="nl-NL" sz="2400" b="1" baseline="-25000" dirty="0">
                  <a:latin typeface="+mn-lt"/>
                </a:rPr>
                <a:t>2</a:t>
              </a:r>
              <a:r>
                <a:rPr lang="nl-NL" sz="2400" b="1" dirty="0">
                  <a:latin typeface="+mn-lt"/>
                </a:rPr>
                <a:t>O      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06D4EF2-A46C-443F-BCD9-BD058E3228B7}"/>
                </a:ext>
              </a:extLst>
            </p:cNvPr>
            <p:cNvSpPr txBox="1"/>
            <p:nvPr/>
          </p:nvSpPr>
          <p:spPr>
            <a:xfrm>
              <a:off x="2878079" y="5857199"/>
              <a:ext cx="583660" cy="4403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HC</a:t>
              </a:r>
            </a:p>
          </p:txBody>
        </p:sp>
        <p:sp>
          <p:nvSpPr>
            <p:cNvPr id="17" name="Tekstvak 3">
              <a:extLst>
                <a:ext uri="{FF2B5EF4-FFF2-40B4-BE49-F238E27FC236}">
                  <a16:creationId xmlns:a16="http://schemas.microsoft.com/office/drawing/2014/main" id="{F4841415-B6BA-4576-96BE-D44390E8DF8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40400" y="5857200"/>
              <a:ext cx="621339" cy="440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HCl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3A5DA37-5D69-4D59-85D6-DB5CB6BBC5FC}"/>
              </a:ext>
            </a:extLst>
          </p:cNvPr>
          <p:cNvGrpSpPr/>
          <p:nvPr/>
        </p:nvGrpSpPr>
        <p:grpSpPr>
          <a:xfrm>
            <a:off x="539552" y="4507517"/>
            <a:ext cx="6624169" cy="475584"/>
            <a:chOff x="2843808" y="5853758"/>
            <a:chExt cx="6624169" cy="475584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DCA67CB-5653-4E45-918B-15A3CF383802}"/>
                </a:ext>
              </a:extLst>
            </p:cNvPr>
            <p:cNvSpPr txBox="1"/>
            <p:nvPr/>
          </p:nvSpPr>
          <p:spPr>
            <a:xfrm>
              <a:off x="2843808" y="5853758"/>
              <a:ext cx="2297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HF  +  H</a:t>
              </a:r>
              <a:r>
                <a:rPr lang="nl-NL" sz="2400" b="1" baseline="-25000" dirty="0">
                  <a:latin typeface="+mn-lt"/>
                </a:rPr>
                <a:t>2</a:t>
              </a:r>
              <a:r>
                <a:rPr lang="nl-NL" sz="2400" b="1" dirty="0">
                  <a:latin typeface="+mn-lt"/>
                </a:rPr>
                <a:t>O        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983B19C-7B19-4738-A373-DC530F65C53B}"/>
                </a:ext>
              </a:extLst>
            </p:cNvPr>
            <p:cNvSpPr txBox="1"/>
            <p:nvPr/>
          </p:nvSpPr>
          <p:spPr>
            <a:xfrm>
              <a:off x="4798808" y="5867677"/>
              <a:ext cx="27675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F</a:t>
              </a:r>
              <a:r>
                <a:rPr lang="nl-NL" sz="2400" baseline="30000" dirty="0">
                  <a:latin typeface="+mn-lt"/>
                </a:rPr>
                <a:t>-</a:t>
              </a:r>
              <a:r>
                <a:rPr lang="nl-NL" sz="2400" b="1" dirty="0">
                  <a:latin typeface="+mn-lt"/>
                </a:rPr>
                <a:t> +  H</a:t>
              </a:r>
              <a:r>
                <a:rPr lang="nl-NL" sz="2400" b="1" baseline="-25000" dirty="0">
                  <a:latin typeface="+mn-lt"/>
                </a:rPr>
                <a:t>3</a:t>
              </a:r>
              <a:r>
                <a:rPr lang="nl-NL" sz="2400" b="1" dirty="0">
                  <a:latin typeface="+mn-lt"/>
                </a:rPr>
                <a:t>O</a:t>
              </a:r>
              <a:r>
                <a:rPr lang="nl-NL" sz="2400" b="1" baseline="30000" dirty="0">
                  <a:latin typeface="+mn-lt"/>
                </a:rPr>
                <a:t>+</a:t>
              </a:r>
            </a:p>
          </p:txBody>
        </p:sp>
        <p:pic>
          <p:nvPicPr>
            <p:cNvPr id="23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33890DF5-97A8-44B0-B8FF-15F064D112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4" t="63958" r="44291" b="31945"/>
            <a:stretch/>
          </p:blipFill>
          <p:spPr bwMode="auto">
            <a:xfrm>
              <a:off x="9036496" y="6071385"/>
              <a:ext cx="431481" cy="9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" descr="http://old.iupac.org/didac/Slide%20Images/Didac%2001/D1%20H01.jpg">
            <a:extLst>
              <a:ext uri="{FF2B5EF4-FFF2-40B4-BE49-F238E27FC236}">
                <a16:creationId xmlns:a16="http://schemas.microsoft.com/office/drawing/2014/main" id="{B0944DFB-01EF-4DA5-AFFC-1D5051D2E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59399" r="44291" b="31945"/>
          <a:stretch/>
        </p:blipFill>
        <p:spPr bwMode="auto">
          <a:xfrm>
            <a:off x="1961118" y="4667467"/>
            <a:ext cx="457316" cy="1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B8343BA-1961-4B00-A175-9B7AC5D5A17E}"/>
              </a:ext>
            </a:extLst>
          </p:cNvPr>
          <p:cNvSpPr txBox="1"/>
          <p:nvPr/>
        </p:nvSpPr>
        <p:spPr>
          <a:xfrm>
            <a:off x="1006887" y="730736"/>
            <a:ext cx="66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0,50 M                                                                               0,50 M</a:t>
            </a:r>
          </a:p>
        </p:txBody>
      </p:sp>
    </p:spTree>
    <p:extLst>
      <p:ext uri="{BB962C8B-B14F-4D97-AF65-F5344CB8AC3E}">
        <p14:creationId xmlns:p14="http://schemas.microsoft.com/office/powerpoint/2010/main" val="39753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939E6C-77FF-4279-8DBA-50AA070C6D95}"/>
              </a:ext>
            </a:extLst>
          </p:cNvPr>
          <p:cNvPicPr/>
          <p:nvPr/>
        </p:nvPicPr>
        <p:blipFill rotWithShape="1">
          <a:blip r:embed="rId3"/>
          <a:srcRect l="39399" t="15579" r="41964" b="73213"/>
          <a:stretch/>
        </p:blipFill>
        <p:spPr bwMode="auto">
          <a:xfrm>
            <a:off x="7236296" y="785893"/>
            <a:ext cx="1806384" cy="611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4F5CF8-2790-4460-8F7F-B50A7FBF4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1"/>
          <a:stretch/>
        </p:blipFill>
        <p:spPr>
          <a:xfrm>
            <a:off x="971824" y="4667466"/>
            <a:ext cx="2448328" cy="248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07D86F-8699-4450-83B2-A95019FCFA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544"/>
          <a:stretch/>
        </p:blipFill>
        <p:spPr>
          <a:xfrm>
            <a:off x="457200" y="1340768"/>
            <a:ext cx="3700367" cy="26186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AE7DB5-3F98-4AC0-B4BA-08A8763B82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039"/>
          <a:stretch/>
        </p:blipFill>
        <p:spPr>
          <a:xfrm>
            <a:off x="5148064" y="1383574"/>
            <a:ext cx="3705416" cy="260373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018F509-C8C2-4DA2-88B8-C637299B5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200" y="841326"/>
            <a:ext cx="1130537" cy="54224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32ACE423-54CA-4E3F-93B8-A0E39C318166}"/>
              </a:ext>
            </a:extLst>
          </p:cNvPr>
          <p:cNvGrpSpPr/>
          <p:nvPr/>
        </p:nvGrpSpPr>
        <p:grpSpPr>
          <a:xfrm>
            <a:off x="457200" y="849007"/>
            <a:ext cx="3799615" cy="3102759"/>
            <a:chOff x="457200" y="884547"/>
            <a:chExt cx="3799615" cy="3102759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9ADFB135-BA6B-47AE-8C11-27ACD63D8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5219"/>
            <a:stretch/>
          </p:blipFill>
          <p:spPr>
            <a:xfrm>
              <a:off x="457200" y="1383576"/>
              <a:ext cx="3799615" cy="260373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AB76BE1-F84C-4D1E-B288-B5066E7A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6679" y="884547"/>
              <a:ext cx="1066945" cy="569728"/>
            </a:xfrm>
            <a:prstGeom prst="rect">
              <a:avLst/>
            </a:prstGeom>
          </p:spPr>
        </p:pic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8FCFB319-CD9E-4A88-AF1C-384E7A026410}"/>
              </a:ext>
            </a:extLst>
          </p:cNvPr>
          <p:cNvSpPr txBox="1"/>
          <p:nvPr/>
        </p:nvSpPr>
        <p:spPr>
          <a:xfrm>
            <a:off x="1403648" y="55172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      </a:t>
            </a:r>
            <a:r>
              <a:rPr lang="nl-NL" sz="2400" b="1" dirty="0"/>
              <a:t>HF                                                              H</a:t>
            </a:r>
            <a:r>
              <a:rPr lang="nl-NL" sz="2400" b="1" baseline="-25000" dirty="0"/>
              <a:t>3</a:t>
            </a:r>
            <a:r>
              <a:rPr lang="nl-NL" sz="2400" b="1" dirty="0"/>
              <a:t>O</a:t>
            </a:r>
            <a:r>
              <a:rPr lang="nl-NL" sz="2400" b="1" baseline="30000" dirty="0"/>
              <a:t>+</a:t>
            </a:r>
            <a:r>
              <a:rPr lang="nl-NL" sz="2400" b="1" dirty="0"/>
              <a:t>  +  Cl</a:t>
            </a:r>
            <a:r>
              <a:rPr lang="nl-NL" sz="2400" b="1" baseline="30000" dirty="0"/>
              <a:t>-</a:t>
            </a:r>
            <a:endParaRPr lang="nl-NL" sz="24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2CC971-669E-47A1-A9BB-94E498DE9C9B}"/>
              </a:ext>
            </a:extLst>
          </p:cNvPr>
          <p:cNvSpPr txBox="1"/>
          <p:nvPr/>
        </p:nvSpPr>
        <p:spPr>
          <a:xfrm>
            <a:off x="539552" y="188640"/>
            <a:ext cx="850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zwak</a:t>
            </a:r>
            <a:r>
              <a:rPr lang="nl-NL" sz="3200" b="1" dirty="0"/>
              <a:t> zuur                                  </a:t>
            </a:r>
            <a:r>
              <a:rPr lang="nl-NL" sz="3200" b="1" dirty="0">
                <a:solidFill>
                  <a:srgbClr val="FF0000"/>
                </a:solidFill>
              </a:rPr>
              <a:t>sterk</a:t>
            </a:r>
            <a:r>
              <a:rPr lang="nl-NL" sz="3200" b="1" dirty="0"/>
              <a:t> zuur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32124E6-C8B7-4525-8096-DF5DBF841FFE}"/>
              </a:ext>
            </a:extLst>
          </p:cNvPr>
          <p:cNvGrpSpPr/>
          <p:nvPr/>
        </p:nvGrpSpPr>
        <p:grpSpPr>
          <a:xfrm>
            <a:off x="5174425" y="4510871"/>
            <a:ext cx="3679056" cy="474701"/>
            <a:chOff x="2840400" y="5853758"/>
            <a:chExt cx="3703448" cy="452797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3992007A-1D3D-48AB-B224-789FC5B6A6E7}"/>
                </a:ext>
              </a:extLst>
            </p:cNvPr>
            <p:cNvSpPr txBox="1"/>
            <p:nvPr/>
          </p:nvSpPr>
          <p:spPr>
            <a:xfrm>
              <a:off x="4830320" y="5866192"/>
              <a:ext cx="1713528" cy="440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Cl</a:t>
              </a:r>
              <a:r>
                <a:rPr lang="nl-NL" sz="2400" baseline="30000" dirty="0">
                  <a:latin typeface="+mn-lt"/>
                </a:rPr>
                <a:t>-</a:t>
              </a:r>
              <a:r>
                <a:rPr lang="nl-NL" sz="2400" b="1" dirty="0">
                  <a:latin typeface="+mn-lt"/>
                </a:rPr>
                <a:t> +  H</a:t>
              </a:r>
              <a:r>
                <a:rPr lang="nl-NL" sz="2400" b="1" baseline="-25000" dirty="0">
                  <a:latin typeface="+mn-lt"/>
                </a:rPr>
                <a:t>3</a:t>
              </a:r>
              <a:r>
                <a:rPr lang="nl-NL" sz="2400" b="1" dirty="0">
                  <a:latin typeface="+mn-lt"/>
                </a:rPr>
                <a:t>O</a:t>
              </a:r>
              <a:r>
                <a:rPr lang="nl-NL" sz="2400" b="1" baseline="30000" dirty="0">
                  <a:latin typeface="+mn-lt"/>
                </a:rPr>
                <a:t>+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722CBDB-DA20-4806-9145-DA479EF84E9C}"/>
                </a:ext>
              </a:extLst>
            </p:cNvPr>
            <p:cNvSpPr txBox="1"/>
            <p:nvPr/>
          </p:nvSpPr>
          <p:spPr>
            <a:xfrm>
              <a:off x="2843807" y="5853758"/>
              <a:ext cx="1607535" cy="440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HCl  +  H</a:t>
              </a:r>
              <a:r>
                <a:rPr lang="nl-NL" sz="2400" b="1" baseline="-25000" dirty="0">
                  <a:latin typeface="+mn-lt"/>
                </a:rPr>
                <a:t>2</a:t>
              </a:r>
              <a:r>
                <a:rPr lang="nl-NL" sz="2400" b="1" dirty="0">
                  <a:latin typeface="+mn-lt"/>
                </a:rPr>
                <a:t>O      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06D4EF2-A46C-443F-BCD9-BD058E3228B7}"/>
                </a:ext>
              </a:extLst>
            </p:cNvPr>
            <p:cNvSpPr txBox="1"/>
            <p:nvPr/>
          </p:nvSpPr>
          <p:spPr>
            <a:xfrm>
              <a:off x="2878079" y="5857199"/>
              <a:ext cx="583660" cy="4403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HC</a:t>
              </a:r>
            </a:p>
          </p:txBody>
        </p:sp>
        <p:sp>
          <p:nvSpPr>
            <p:cNvPr id="17" name="Tekstvak 3">
              <a:extLst>
                <a:ext uri="{FF2B5EF4-FFF2-40B4-BE49-F238E27FC236}">
                  <a16:creationId xmlns:a16="http://schemas.microsoft.com/office/drawing/2014/main" id="{F4841415-B6BA-4576-96BE-D44390E8DF8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40400" y="5857200"/>
              <a:ext cx="621339" cy="440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HCl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3A5DA37-5D69-4D59-85D6-DB5CB6BBC5FC}"/>
              </a:ext>
            </a:extLst>
          </p:cNvPr>
          <p:cNvGrpSpPr/>
          <p:nvPr/>
        </p:nvGrpSpPr>
        <p:grpSpPr>
          <a:xfrm>
            <a:off x="539552" y="4507517"/>
            <a:ext cx="6624169" cy="475584"/>
            <a:chOff x="2843808" y="5853758"/>
            <a:chExt cx="6624169" cy="475584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DCA67CB-5653-4E45-918B-15A3CF383802}"/>
                </a:ext>
              </a:extLst>
            </p:cNvPr>
            <p:cNvSpPr txBox="1"/>
            <p:nvPr/>
          </p:nvSpPr>
          <p:spPr>
            <a:xfrm>
              <a:off x="2843808" y="5853758"/>
              <a:ext cx="2297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HF  +  H</a:t>
              </a:r>
              <a:r>
                <a:rPr lang="nl-NL" sz="2400" b="1" baseline="-25000" dirty="0">
                  <a:latin typeface="+mn-lt"/>
                </a:rPr>
                <a:t>2</a:t>
              </a:r>
              <a:r>
                <a:rPr lang="nl-NL" sz="2400" b="1" dirty="0">
                  <a:latin typeface="+mn-lt"/>
                </a:rPr>
                <a:t>O        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983B19C-7B19-4738-A373-DC530F65C53B}"/>
                </a:ext>
              </a:extLst>
            </p:cNvPr>
            <p:cNvSpPr txBox="1"/>
            <p:nvPr/>
          </p:nvSpPr>
          <p:spPr>
            <a:xfrm>
              <a:off x="4798808" y="5867677"/>
              <a:ext cx="27675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nl-NL" sz="2400" b="1" dirty="0">
                  <a:latin typeface="+mn-lt"/>
                </a:rPr>
                <a:t>F</a:t>
              </a:r>
              <a:r>
                <a:rPr lang="nl-NL" sz="2400" baseline="30000" dirty="0">
                  <a:latin typeface="+mn-lt"/>
                </a:rPr>
                <a:t>-</a:t>
              </a:r>
              <a:r>
                <a:rPr lang="nl-NL" sz="2400" b="1" dirty="0">
                  <a:latin typeface="+mn-lt"/>
                </a:rPr>
                <a:t> +  H</a:t>
              </a:r>
              <a:r>
                <a:rPr lang="nl-NL" sz="2400" b="1" baseline="-25000" dirty="0">
                  <a:latin typeface="+mn-lt"/>
                </a:rPr>
                <a:t>3</a:t>
              </a:r>
              <a:r>
                <a:rPr lang="nl-NL" sz="2400" b="1" dirty="0">
                  <a:latin typeface="+mn-lt"/>
                </a:rPr>
                <a:t>O</a:t>
              </a:r>
              <a:r>
                <a:rPr lang="nl-NL" sz="2400" b="1" baseline="30000" dirty="0">
                  <a:latin typeface="+mn-lt"/>
                </a:rPr>
                <a:t>+</a:t>
              </a:r>
            </a:p>
          </p:txBody>
        </p:sp>
        <p:pic>
          <p:nvPicPr>
            <p:cNvPr id="23" name="Picture 1" descr="http://old.iupac.org/didac/Slide%20Images/Didac%2001/D1%20H01.jpg">
              <a:extLst>
                <a:ext uri="{FF2B5EF4-FFF2-40B4-BE49-F238E27FC236}">
                  <a16:creationId xmlns:a16="http://schemas.microsoft.com/office/drawing/2014/main" id="{33890DF5-97A8-44B0-B8FF-15F064D112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4" t="63958" r="44291" b="31945"/>
            <a:stretch/>
          </p:blipFill>
          <p:spPr bwMode="auto">
            <a:xfrm>
              <a:off x="9036496" y="6071385"/>
              <a:ext cx="431481" cy="9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" descr="http://old.iupac.org/didac/Slide%20Images/Didac%2001/D1%20H01.jpg">
            <a:extLst>
              <a:ext uri="{FF2B5EF4-FFF2-40B4-BE49-F238E27FC236}">
                <a16:creationId xmlns:a16="http://schemas.microsoft.com/office/drawing/2014/main" id="{B0944DFB-01EF-4DA5-AFFC-1D5051D2E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59399" r="44291" b="31945"/>
          <a:stretch/>
        </p:blipFill>
        <p:spPr bwMode="auto">
          <a:xfrm>
            <a:off x="1961118" y="4667467"/>
            <a:ext cx="457316" cy="1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B8343BA-1961-4B00-A175-9B7AC5D5A17E}"/>
              </a:ext>
            </a:extLst>
          </p:cNvPr>
          <p:cNvSpPr txBox="1"/>
          <p:nvPr/>
        </p:nvSpPr>
        <p:spPr>
          <a:xfrm>
            <a:off x="1006887" y="730736"/>
            <a:ext cx="66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0,50 M                                                                               0,50 M</a:t>
            </a:r>
          </a:p>
        </p:txBody>
      </p:sp>
    </p:spTree>
    <p:extLst>
      <p:ext uri="{BB962C8B-B14F-4D97-AF65-F5344CB8AC3E}">
        <p14:creationId xmlns:p14="http://schemas.microsoft.com/office/powerpoint/2010/main" val="25733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5468" r="-1159"/>
          <a:stretch/>
        </p:blipFill>
        <p:spPr>
          <a:xfrm>
            <a:off x="107504" y="116632"/>
            <a:ext cx="9087064" cy="477662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771800" y="55172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linkClick r:id="rId3"/>
              </a:rPr>
              <a:t>Klik hier voor een applet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10257961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5964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3"/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endParaRPr lang="nl-NL" altLang="nl-NL" sz="3200" dirty="0">
              <a:latin typeface="Calibri" panose="020F0502020204030204" pitchFamily="34" charset="0"/>
            </a:endParaRPr>
          </a:p>
        </p:txBody>
      </p:sp>
      <p:sp>
        <p:nvSpPr>
          <p:cNvPr id="6150" name="Tekstvak 8"/>
          <p:cNvSpPr txBox="1">
            <a:spLocks noChangeArrowheads="1"/>
          </p:cNvSpPr>
          <p:nvPr/>
        </p:nvSpPr>
        <p:spPr bwMode="auto">
          <a:xfrm>
            <a:off x="2667000" y="14478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waterstofchloride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HCl(g)</a:t>
            </a:r>
            <a:endParaRPr lang="nl-NL" altLang="nl-NL" sz="2000" dirty="0">
              <a:latin typeface="Calibri" panose="020F0502020204030204" pitchFamily="34" charset="0"/>
            </a:endParaRPr>
          </a:p>
        </p:txBody>
      </p:sp>
      <p:sp>
        <p:nvSpPr>
          <p:cNvPr id="6151" name="Tekstvak 9"/>
          <p:cNvSpPr txBox="1">
            <a:spLocks noChangeArrowheads="1"/>
          </p:cNvSpPr>
          <p:nvPr/>
        </p:nvSpPr>
        <p:spPr bwMode="auto">
          <a:xfrm>
            <a:off x="6477000" y="4555986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azijnzuur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CH</a:t>
            </a:r>
            <a:r>
              <a:rPr lang="en-US" altLang="nl-NL" sz="2000" baseline="-25000" dirty="0">
                <a:latin typeface="Calibri" panose="020F0502020204030204" pitchFamily="34" charset="0"/>
              </a:rPr>
              <a:t>3</a:t>
            </a:r>
            <a:r>
              <a:rPr lang="en-US" altLang="nl-NL" sz="2000" dirty="0">
                <a:latin typeface="Calibri" panose="020F0502020204030204" pitchFamily="34" charset="0"/>
              </a:rPr>
              <a:t>COOH(l)</a:t>
            </a:r>
            <a:endParaRPr lang="nl-NL" altLang="nl-NL" sz="2000" dirty="0">
              <a:latin typeface="Calibri" panose="020F0502020204030204" pitchFamily="34" charset="0"/>
            </a:endParaRPr>
          </a:p>
        </p:txBody>
      </p:sp>
      <p:sp>
        <p:nvSpPr>
          <p:cNvPr id="6152" name="Tekstvak 7"/>
          <p:cNvSpPr txBox="1">
            <a:spLocks noChangeArrowheads="1"/>
          </p:cNvSpPr>
          <p:nvPr/>
        </p:nvSpPr>
        <p:spPr bwMode="auto">
          <a:xfrm>
            <a:off x="6477000" y="144780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salpeterzuur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HNO</a:t>
            </a:r>
            <a:r>
              <a:rPr lang="nl-NL" altLang="nl-NL" sz="2000" baseline="-25000" dirty="0">
                <a:latin typeface="+mn-lt"/>
              </a:rPr>
              <a:t>3</a:t>
            </a:r>
            <a:r>
              <a:rPr lang="nl-NL" altLang="nl-NL" sz="2000" dirty="0">
                <a:latin typeface="+mn-lt"/>
              </a:rPr>
              <a:t>(l)</a:t>
            </a:r>
          </a:p>
        </p:txBody>
      </p:sp>
      <p:sp>
        <p:nvSpPr>
          <p:cNvPr id="6153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155" name="Tekstvak 10"/>
          <p:cNvSpPr txBox="1">
            <a:spLocks noChangeArrowheads="1"/>
          </p:cNvSpPr>
          <p:nvPr/>
        </p:nvSpPr>
        <p:spPr bwMode="auto">
          <a:xfrm>
            <a:off x="2670051" y="4555986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zwavelzuur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</a:t>
            </a:r>
            <a:r>
              <a:rPr lang="nl-NL" altLang="nl-NL" sz="2000" baseline="-25000" dirty="0">
                <a:latin typeface="+mn-lt"/>
              </a:rPr>
              <a:t>2</a:t>
            </a:r>
            <a:r>
              <a:rPr lang="nl-NL" altLang="nl-NL" sz="2000" dirty="0">
                <a:latin typeface="+mn-lt"/>
              </a:rPr>
              <a:t>SO</a:t>
            </a:r>
            <a:r>
              <a:rPr lang="nl-NL" altLang="nl-NL" sz="2000" baseline="-25000" dirty="0">
                <a:latin typeface="+mn-lt"/>
              </a:rPr>
              <a:t>4</a:t>
            </a:r>
            <a:r>
              <a:rPr lang="nl-NL" altLang="nl-NL" sz="2000" dirty="0">
                <a:latin typeface="+mn-lt"/>
              </a:rPr>
              <a:t>(l)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E306FC3-A578-4636-8AE1-CBA9BA63F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8594" r="57950" b="6030"/>
          <a:stretch/>
        </p:blipFill>
        <p:spPr>
          <a:xfrm>
            <a:off x="1643148" y="726757"/>
            <a:ext cx="611803" cy="28803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64D398-2574-4968-B3D9-74512F1C7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11021" r="23968"/>
          <a:stretch/>
        </p:blipFill>
        <p:spPr>
          <a:xfrm>
            <a:off x="4928898" y="841910"/>
            <a:ext cx="1454952" cy="275413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1A8392A-2911-4165-AED3-F064ABB65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9" r="13432"/>
          <a:stretch/>
        </p:blipFill>
        <p:spPr>
          <a:xfrm>
            <a:off x="1331639" y="3888000"/>
            <a:ext cx="1224137" cy="288032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7AFEDB3-8E38-4AFE-8FEE-85B4C23CC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564" y="3733033"/>
            <a:ext cx="1143620" cy="31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55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kstvak 8"/>
          <p:cNvSpPr txBox="1">
            <a:spLocks noChangeArrowheads="1"/>
          </p:cNvSpPr>
          <p:nvPr/>
        </p:nvSpPr>
        <p:spPr bwMode="auto">
          <a:xfrm>
            <a:off x="381000" y="13716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waterstofchloride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HCl(</a:t>
            </a:r>
            <a:r>
              <a:rPr lang="en-US" altLang="nl-NL" sz="1600" dirty="0">
                <a:latin typeface="Calibri" panose="020F0502020204030204" pitchFamily="34" charset="0"/>
              </a:rPr>
              <a:t>g)</a:t>
            </a:r>
            <a:endParaRPr lang="nl-NL" altLang="nl-NL" sz="1600" dirty="0">
              <a:latin typeface="Calibri" panose="020F0502020204030204" pitchFamily="34" charset="0"/>
            </a:endParaRPr>
          </a:p>
        </p:txBody>
      </p:sp>
      <p:sp>
        <p:nvSpPr>
          <p:cNvPr id="7172" name="Tekstvak 9"/>
          <p:cNvSpPr txBox="1">
            <a:spLocks noChangeArrowheads="1"/>
          </p:cNvSpPr>
          <p:nvPr/>
        </p:nvSpPr>
        <p:spPr bwMode="auto">
          <a:xfrm>
            <a:off x="381000" y="3886200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azijnzuur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CH</a:t>
            </a:r>
            <a:r>
              <a:rPr lang="en-US" altLang="nl-NL" sz="2000" baseline="-25000" dirty="0">
                <a:latin typeface="Calibri" panose="020F0502020204030204" pitchFamily="34" charset="0"/>
              </a:rPr>
              <a:t>3</a:t>
            </a:r>
            <a:r>
              <a:rPr lang="en-US" altLang="nl-NL" sz="2000" dirty="0">
                <a:latin typeface="Calibri" panose="020F0502020204030204" pitchFamily="34" charset="0"/>
              </a:rPr>
              <a:t>COOH(</a:t>
            </a:r>
            <a:r>
              <a:rPr lang="en-US" altLang="nl-NL" sz="1600" dirty="0">
                <a:latin typeface="Calibri" panose="020F0502020204030204" pitchFamily="34" charset="0"/>
              </a:rPr>
              <a:t>l)</a:t>
            </a:r>
            <a:endParaRPr lang="nl-NL" altLang="nl-NL" sz="1600" dirty="0">
              <a:latin typeface="Calibri" panose="020F0502020204030204" pitchFamily="34" charset="0"/>
            </a:endParaRPr>
          </a:p>
        </p:txBody>
      </p:sp>
      <p:sp>
        <p:nvSpPr>
          <p:cNvPr id="7173" name="Tekstvak 7"/>
          <p:cNvSpPr txBox="1">
            <a:spLocks noChangeArrowheads="1"/>
          </p:cNvSpPr>
          <p:nvPr/>
        </p:nvSpPr>
        <p:spPr bwMode="auto">
          <a:xfrm>
            <a:off x="381000" y="220980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salpeterzuur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HNO</a:t>
            </a:r>
            <a:r>
              <a:rPr lang="nl-NL" altLang="nl-NL" sz="2000" baseline="-25000" dirty="0">
                <a:latin typeface="+mn-lt"/>
              </a:rPr>
              <a:t>3</a:t>
            </a:r>
            <a:r>
              <a:rPr lang="nl-NL" altLang="nl-NL" sz="1600" dirty="0">
                <a:latin typeface="+mn-lt"/>
              </a:rPr>
              <a:t>(l)</a:t>
            </a:r>
          </a:p>
        </p:txBody>
      </p:sp>
      <p:sp>
        <p:nvSpPr>
          <p:cNvPr id="7174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5" name="Tekstvak 10"/>
          <p:cNvSpPr txBox="1">
            <a:spLocks noChangeArrowheads="1"/>
          </p:cNvSpPr>
          <p:nvPr/>
        </p:nvSpPr>
        <p:spPr bwMode="auto">
          <a:xfrm>
            <a:off x="381000" y="304800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zwavelzuur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</a:t>
            </a:r>
            <a:r>
              <a:rPr lang="nl-NL" altLang="nl-NL" sz="2000" baseline="-25000" dirty="0">
                <a:latin typeface="+mn-lt"/>
              </a:rPr>
              <a:t>2</a:t>
            </a:r>
            <a:r>
              <a:rPr lang="nl-NL" altLang="nl-NL" sz="2000" dirty="0">
                <a:latin typeface="+mn-lt"/>
              </a:rPr>
              <a:t>SO</a:t>
            </a:r>
            <a:r>
              <a:rPr lang="nl-NL" altLang="nl-NL" sz="2000" baseline="-25000" dirty="0">
                <a:latin typeface="+mn-lt"/>
              </a:rPr>
              <a:t>4</a:t>
            </a:r>
            <a:r>
              <a:rPr lang="nl-NL" altLang="nl-NL" sz="1600" dirty="0">
                <a:latin typeface="+mn-lt"/>
              </a:rPr>
              <a:t>(l)</a:t>
            </a:r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52DD5A63-8514-4382-BD0A-BE4592E9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endParaRPr lang="en-US" altLang="nl-NL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2005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kstvak 8"/>
          <p:cNvSpPr txBox="1">
            <a:spLocks noChangeArrowheads="1"/>
          </p:cNvSpPr>
          <p:nvPr/>
        </p:nvSpPr>
        <p:spPr bwMode="auto">
          <a:xfrm>
            <a:off x="381000" y="13716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waterstofchloride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HCl(</a:t>
            </a:r>
            <a:r>
              <a:rPr lang="en-US" altLang="nl-NL" sz="1600" dirty="0">
                <a:latin typeface="Calibri" panose="020F0502020204030204" pitchFamily="34" charset="0"/>
              </a:rPr>
              <a:t>g)</a:t>
            </a:r>
            <a:endParaRPr lang="nl-NL" altLang="nl-NL" sz="1600" dirty="0">
              <a:latin typeface="Calibri" panose="020F0502020204030204" pitchFamily="34" charset="0"/>
            </a:endParaRPr>
          </a:p>
        </p:txBody>
      </p:sp>
      <p:sp>
        <p:nvSpPr>
          <p:cNvPr id="7172" name="Tekstvak 9"/>
          <p:cNvSpPr txBox="1">
            <a:spLocks noChangeArrowheads="1"/>
          </p:cNvSpPr>
          <p:nvPr/>
        </p:nvSpPr>
        <p:spPr bwMode="auto">
          <a:xfrm>
            <a:off x="381000" y="3886200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000" dirty="0" err="1">
                <a:latin typeface="Calibri" panose="020F0502020204030204" pitchFamily="34" charset="0"/>
              </a:rPr>
              <a:t>azijnzuur</a:t>
            </a:r>
            <a:endParaRPr lang="en-US" altLang="nl-N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nl-NL" sz="2000" dirty="0">
                <a:latin typeface="Calibri" panose="020F0502020204030204" pitchFamily="34" charset="0"/>
              </a:rPr>
              <a:t>CH</a:t>
            </a:r>
            <a:r>
              <a:rPr lang="en-US" altLang="nl-NL" sz="2000" baseline="-25000" dirty="0">
                <a:latin typeface="Calibri" panose="020F0502020204030204" pitchFamily="34" charset="0"/>
              </a:rPr>
              <a:t>3</a:t>
            </a:r>
            <a:r>
              <a:rPr lang="en-US" altLang="nl-NL" sz="2000" dirty="0">
                <a:latin typeface="Calibri" panose="020F0502020204030204" pitchFamily="34" charset="0"/>
              </a:rPr>
              <a:t>COOH(</a:t>
            </a:r>
            <a:r>
              <a:rPr lang="en-US" altLang="nl-NL" sz="1600" dirty="0">
                <a:latin typeface="Calibri" panose="020F0502020204030204" pitchFamily="34" charset="0"/>
              </a:rPr>
              <a:t>l)</a:t>
            </a:r>
            <a:endParaRPr lang="nl-NL" altLang="nl-NL" sz="1600" dirty="0">
              <a:latin typeface="Calibri" panose="020F0502020204030204" pitchFamily="34" charset="0"/>
            </a:endParaRPr>
          </a:p>
        </p:txBody>
      </p:sp>
      <p:sp>
        <p:nvSpPr>
          <p:cNvPr id="7173" name="Tekstvak 7"/>
          <p:cNvSpPr txBox="1">
            <a:spLocks noChangeArrowheads="1"/>
          </p:cNvSpPr>
          <p:nvPr/>
        </p:nvSpPr>
        <p:spPr bwMode="auto">
          <a:xfrm>
            <a:off x="381000" y="220980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salpeterzuur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HNO</a:t>
            </a:r>
            <a:r>
              <a:rPr lang="nl-NL" altLang="nl-NL" sz="2000" baseline="-25000" dirty="0">
                <a:latin typeface="+mn-lt"/>
              </a:rPr>
              <a:t>3</a:t>
            </a:r>
            <a:r>
              <a:rPr lang="nl-NL" altLang="nl-NL" sz="1600" dirty="0">
                <a:latin typeface="+mn-lt"/>
              </a:rPr>
              <a:t>(l)</a:t>
            </a:r>
          </a:p>
        </p:txBody>
      </p:sp>
      <p:sp>
        <p:nvSpPr>
          <p:cNvPr id="7174" name="AutoShape 9" descr="data:image/jpeg;base64,/9j/4AAQSkZJRgABAQAAAQABAAD/2wCEAAkGBhQSEBQUEhQQFRQUFBUUFxASFBQQFBQQFBQVFRUUFRQXHCYeFxkjGRQUHy8gIycpLSwsFR4xNTAqNSYsLCkBCQoKDgwOGg8PGjAkHBwpKSksLCkpKSksLCwpLCksLCksLCkpLCkpKSksLCwsKSwpKSksKSksKSwpLCksLCkpLP/AABEIAPAAyQMBIgACEQEDEQH/xAAbAAABBQEBAAAAAAAAAAAAAAAAAQIDBAYFB//EAEwQAAEDAQQFBwgGBQoHAAAAAAEAAhEDBBIhMQUTQVFhBiJScYGRoQcUMpKxwdHwF0JUYnKTI1NjwtIVFjNDgqKyw9Pig5SjpOHj8f/EABoBAAIDAQEAAAAAAAAAAAAAAAABAgMFBAb/xAAsEQACAgEDAwMDBAMBAAAAAAAAAQIRAwQSIRQxUQUTQVJxkSIyYaFigeEj/9oADAMBAAIRAxEAPwA5IvirUG9gd3OH8S2YCwvJp0Whv3mOb/d/2raVrWymy9Uc1rcOc4x3bzwCvkZ6JglWXtXL6i3+ja9/Ewwe8+C5lfyiv+rTpAcbx8bwCjZPk3ULzPlnyi19XVsP6KmYEfWftdx3BWbXy5rVKbmRTbfBF5oIcAc4xOxZNzcYF6dhI5veF3aKWKM92R/Yqyxm1SGVDGee7YB71C+oSo6jyDjmkFVejUk1aOTa0OvJzGkmACeATGNn52KvatLkc2ngN+/r3qOTIoK2TjBydI6bbG7cO0gJfMXfd7ws/rqp2lF6r0j3qjqfEX+Czp35RoPMjvZ6yTzT7zO9Z+KnSPekLH9L+8n1L+lh7H+RoRZfvN8Uvm46TfH4LO6t/S8Umpd0vFHUS+h/0HT/AORo/NR0m96Q2UdNizvmx6XiUosx6XtS6if0sfsL6v6OpaKTQY1jPE+wK3o+0MBHPB7HfBcEMCnsb4U45LdNBPH+k2dOoIwPNO/epm1N2HUYXIsFSWlu/wBqtMBjPrUpQRyWdax2m88NOcyD0h8UvKStDSODRHXiuQ6oWkGcQZBxEEdasaXtgqgOG05boAELH1un9v8AXHszqwyt0cUMDuCXzT8Kc6ko9UFlUdptNFG7WpH74HeY964fK/SjqlrqMdfIpG41g+qABzroznauy3mkHouB7sfcvNNP13ee2k3jOvq84H9o4CDuhE3RXiV2dZlrg4nsdIPcU11tBzLe/BcSnpEwb5LgGmBnztkzsULreeiz1VGy/aaJttGQxO5ovFWWQ3nVi5jRsgF7uABIjt8VlqOkal5sQcRzQwY8MBK6dLk+55LqhLRPoDnuA3bh84K7FinkdQVkJtQ5k6F8/bVqc3AQQG5mNhnbtUpYrVPRFKniGOLt7nE+AgKXXHY1o6mg+1ej0eHJjx7ZmflyRcric2uHXeaCZ3An2KpQ0c8nFpHXh24ruVHTmTPEnuVdwO5dEsKk02+wRytKkhrLEB0eskFSeaj7neFCQ/cE9iuUYlcm/JJ5sTlc7wnGxuieZj95qZKVgxU9pDcwNlP3e8JuoO9vrBPtLXSbuQVYB/zCXBJWyR1md931gkdZnxHN9YJsP+YRdfw8FFpMl+CE6GqO6HXfarVDQBEXnsHUbx+CjAepWUXnaqVginZN5JVXB1KdanTaQ0SYi8dnYo7BXlx3KvS0WT6RK6Vnsgbl3qT2pFJYe+WwQ3DbAB7wqVos+5W4SVMlTKClFxfZjTado5Bek1p3J1TMqOCvO6jA8M9r/wBGlCanGzb1Wc53X715bpXRFSjWLaoul3OaXei9jphwduMeEL1m2CHnivP+UDda5zsTOUz6IwAHCPaljwPN2+CuGTYzL1rO5oxGG8EEeCbSsznQA1xJ4FWX2F2yer5zXa0To7VkEnnnMzltgFShopynT7HRPPGMbL2itDsoNEyahiXR6M/VaNkb1dFVgzmZwxwjiOtVHWv4qB9YFeiw4owjtRkzlKbtnSdaG7D2HfwIUFV+3gqIqBBqcV0KKRCmWdaNonrTXWmd2UYABVZG9EDep1EdEmEJ7aOE5gbfnioCRvSXxvKba+AonMJ4DRu6wVVvt3pTVajgW1l11QHo9ybcb90d6qa0b0a4I4Day42k3gnii3h3lUdcN6XXDejgKZeFJv3VZpEcFx9cN6UWgb0bUFM7l4fJRfC47bYN6f5+o7A5Om60BVq1oVF9tKgfaJQopDplg1JcE/V8VUszueOtdS4Fheq/vjXg7cHCZrtKP9I72+CyxYHHKQNl4s9mS6HKS3DXMYZhrQTG1+zwhUHW0N9ATIIJO2dys0WJxx7vJRkfJBUYGNw2jPh2rm1K0nqUlttE4fPUqFZ4xgyJwOUjYY2LvhGuWCVjqloUJrFRlybKsui5QRIapSGqmXk0qLkye1D9ajWlMSKO9j2ok1pRrVGlS3sNqH60o1qYhPewpEmtSa0piE9zFSH6wo1hTEqNzHSHX0Xk1CkpMVErXqRr1AFI0q1SINEwclTGpwUytonsnpt6wu1q+PguLZPTb1hd6+sH1T98fsW4vkr8rK8Wpw3R14tb8PauWbVguhy0EWyp1M/whcAuXdpuMSK3HcyR9RQOKWU0ldFliVCFIhCRMEiVCiAiIQhIYIQhIAQhKmAiEqEACIQlUkIRKhCkIAntTE4FSQmTNKcCo2p4VqKmX9DUb9opN6T2jsJXo381ae9/gsDyVbNsofjHgvVb5XnvVW3kSXguxdmeb+USzXLa4ZyxhnL6se5ZUrd+VOz/AKai/pUy3tY6fY8LBld2kleKJGuRJSFBSFdNk0IhCErGKkQhMAKEISAEIQlQAhCEwFQkSpiBCEJgCVIhACpwTAnBSTEyQJ4KjCeFYmVs6Og9IaiuyrdvXCTdmJwIz7VrPpH/AGA/M/2rIaKoXnng2V0P5PHz/wDV5/1HPCOWpRvg7MGkeWO5So1XlKoXrPTf0Kkdj2n3tC8ycvXuWdG/Yav3Q1/quC8ieFfopf8AnXhnM+5GUiUpF32SBIhCBioSJUwBKkQmAIQiEACVIlTAEJEQgQqEiEAKhIhAChOATQnBMTHhOlNCcpogzucnaMh7uIA7MfeF1tSFDoOykUGkD0pcTOeMDwCvagrxutyKeeTN/TR24kazSFHWUajNr2OaBxLSB4wvGKrcV7RSbGOfisvyv5CuqE17MJc7nPo5S44lzJ2na3t4LT0eVQbjL5MRo85KRSVqRa4tcC1wMFrgWkHcQcQo1rgCEIUhhCEIUgBCVCBCJUIQAIQhMAQgoQAIQhMBEqWEQkABOATQE8BMTFCe1smBmchx2BOs1lfUcGU2ue45MYC5x7At9oDkR5u3zi1XRUAGrs8hxa90hrn7Jzho3EnLCnNnhhi22KMXJ0SWWlcptZ0WhvcIS93eFI8KKSvDTk3JvyeliklRpHOV2zulqpgKWjWungSBhsJwHZsWqjzoukND0bQIrUqdTcXDnAbg4YjqlZ21+S6zOPMfXp8A5tQdzhPitcE4K+OScezFZ57U8kfRtI6nUY8RUM9yq0/JfeMNtlmcTkG84nsDit5pbTDKUUw01a1UEMszIvPGIJcTgynnLjxiTgspSoixW1hDKBtD6L3vpUWNpsaw82lQoz6IkPc+q7G6wnLBWdXkXyTSbRVHkhqfaafZTefenjyQO22lnZRcf310dH8sLTUo0nDVF772ApucKtZwLqdnptaC7mMh9R+zBsgkkR2PlhaSKZcWubVquNOKLKdWpZqQDXhtMOIvVKr2MYZOTnHBHW5PIbGVR5ID9qH5B/1U13klaCAbY0F0hrTRALiBJDQa0ugY4K5U5UW595tPVNc15aKhp03Ui9rhrmh73j9HRZN6oA4uIOQyH2+tXqm0UHNFZwizU30xUbRsH1rRWLnAUBUIvXjLroAAIOC63J5HsZXHkfH2v/t//cnDyPD7Wf8Alx/rKZnLGuGXnVKd0gVBU1LQRZKZuutFw/WrVOZSYes71MeVNrkMApmreLDSDAR51VE07KHbqLOfVfn9XBHW5PItjKv0Pt+1O/IH+ol+h9n2l/5Lf41tdGUazWRXqsqv6TKYotGAwDZM4yZO/IQral1eXyVswA8kFP7TU/Kb/EnfRDS+0Vfy2fFb1COqy+QtmDHkio/aK3qU04eSOh+vtHdT/hW5SpdVl8hZhx5JLP8ArrT3Uv4U76JLP+utP/S/gW3CVLqcv1BZiW+SezA41bUe2kPZTU9TkNYLOGl9OrVc43WUy9znVHwTda0EDIEkmAAJJC1j6gAJOAAJJOQaBJPcsXbLY+2VLNa7G20HUioLpaA1xe660YmHSAXOxi4GiQTCi9Rk+oklZ1tH6ao0rNNOg2hUcHRZg1ocHA8zWkAYkOa664yATjgVyaQqPp3qjiefgc5dG0nF0NDRPXgJIXV0fyVJxrE4/UBvPM3ib7xhevOvEiZc6pkHQn6YY1gZTYA1rBg0bB8zjxK5M0ntbOjTq5o4FR2zIjMbOxV73EKxaW44dGO2ZVXUjisySVm1F8Gkvp1ATIzkZHGexNISUiZG/ZsxWqjzp12nAfGfHanhRUql5s4jgdhGakCsInA0+bGa1202ZtV1xp1hY13NJcAJvB2F0qNukbBLjqXAvpCi4ik+TQDQ0UwQea2ABhCg5ZtirTccjTcJ/A8H/NWY1zn4DmwTzg5pMAxN0g4fFZOfVZMeRxSVI9JpPTsObDGbbt+Ga19o0c4U2mk+7SY6mxoZVYG03+mIacZjGZnGZXU0XZ7LVe2tSpi9RbqGuLXNNNgAdca04ARUzHSKwFmrGSHPDsRBgNJmZEbwWlbLkS/mVh+0a71qYb/lqem1c8mTZJLtfBXrvTseDB7sG7uuWWa2gLFQYQaIDapFLDWPJ1jwRTBmWhzyOaIvE4ziq9hsOj6r33Kbb9VpDg7WsL2uaQcHOj0ZGGw4YFXNM2nEAap4EyHsDi1+bYJqMHHGRzRthVbPWOsp3mUmtplrQ7Vhura1rhF41jdEOIBg4natKjBtli0cmrFSo1L1Bgpi7VeBrCTqWm6fSk3Wl0Diqlk0nYKJaadNzCwOa0ilUJaHuvPiTmTmc8sYAC62niDY65GINCrj/wANywLsz1lZ2s1MsDSilybXpmghq4yc2+PBtTyws/7b8pyb/PGz/tvynLFlLRbL2De9g73Ae9ccPUsspJUuTTyeiYIQcrfCPTyPghK44nrKat48eCVIllACoRKRyQwYVICo6YUoSXYb7iErN6UdL3cIHctFVdAKy1odiTvn2qjM+Dt0q5bOZXzPzwVbuVm1Cfb/AOFT1o4d4We1yaqNIXbkjc5ReSStU88dOzkRhnt7sPD2cFOFTsjoPWB37p354cDtmbYVgjhcsNHOq02XWvdDnAhhhwa5s4Yzm0ZLIs5OvZMNtYkEQKbzmInBmYnNei267qyXtvNEGAJMzAI6pVIWmzjptjZedhtyvGPndhyZdIskt1tGlpvUZYIKG1Ovuea/zUqB0irammZl1KoD3mFu+QwI1wMzdo444ka4E+IXV11LO/XEjY+qc8N5x9kjerbNJUyBziZyN15kgwfq7yEY9K4TUnK6+wZtd7mN41Cr/ls5mtaKxY57i5z4JaHNF4vc0DB/NJLZGGXWq77U2A++ZOBeA5zTfLqYwY6JJa45Y3Sdi7v8pU4m+AON4DxCnZVkAjEHI4+1dhmHJtb50fVIcC3zerdMXeZqnROKw7q7ZPPZn0m/FeoXkNd19i4dVpOoad1Rq6D1Ho1Jbbv+Ty/Xt6TPWb8VY0aQa9EAgzWo5EH+tZPgvS753nvKQvO895XND01Rknu7fwduX12U4OOzuq7/APBqEIWsecFlCQIvIGOQ5CQnEJNWA9oT00JyAK1vdDD3LOWimu/pB2QXJteAyXJm5ZpabhHFtDVzPMxxXVtRVNcbNGPY7cp4Ka1sYJxC1Dz5Ys9TKZzzGzr3tMCewrorg0dIhtobT+u5l5omJxIcyd8c4fhK7qtppckO5HbqV6k8YYtOeWGImeIXKp2Bxyx2gseDBk4GHEfVnAewrtFsgjeI71n3USHAvByxlpAMiCLxa67gXYznsjIAkfYqsY037XSMZfhzjDdoaBGQ2ZQh2jnS0upuIkk8ySZMGWxnljwBlVSAACAxp5oJDWwMDIEFu/wKtU65aSWObBbjBBMNc7GC+MbhxzF6NkoARllcOdUa8gxIDCCdhxnDdBAkdimbSY0yGWjEwcGwfRJacJjLHgU6npGoYF7EmA8tEFxiQYaQAO+DthXhaJyq4xP9GIyk43Rhn39iAOdUoMxbNpEYTmCQSY4zLjjvT6L6bSIZWdlBl0+2AFcZasCdewjfcAgnLGUvn23XUuPMxxJjJw3RlsKALFipNi8GFs7yXGN+Z+KsqGjaLwwc10ZlogT1ThtUkoAVCRCQCkpAkcErAgB8ptPEylIS02QgCUJU0Jteu1jHPeQ1rQS5xya0ZkpDRRtjudnw3qnaIIx8d6Sha9YwPMgPF8DaGuxaDxi7PFPw925ck+5ow4SOHa6ao6v5lde3szz64XM1JXO0dkXwdkFF7qUYKH1AATuBPYBPuWiuWYbPPeVWlCbeQ0kFgEEGCHNIxB3iFq+TvlDY8BlqIY/LWx+jfli6PQd4dWS8wttqLrU956Rn2FS1Fp4VHLFxfwxOO1L+Ue+UqgcA5pBacQ5pDgRvBGBUoK8FsGlatAzRqVKe3mOIBPFuR7V3rP5SbY3N1J/46bZ72woy0cvhgevSkLQc4PWAfnavL6flXtAzo2Y9lUfvqwzytv22emeqo9vtBUOlyeAo9FNmZ0GdVxu3PZwHcmmxUz/V0/Ub8Fgm+VzfZe60R/lKRvlbZtsz+ys0/uBR6bJ4Cjd0aLWeiA38Ij2KYOWBHlZpfqK3rsKd9LNH9RW9an8UunyeAo3koWC+lql9nq+uxNPlbp7LNU/NaP3SjpsngKN8lBXnp8rbfsrvzx4/olHU8rZ+rZmj8VYu9jAn0uTwI9HlErzF/lZrbKFn7TVd7HBQVPKrajkyzN6mPd/icVJaTIB6tKc1eO1fKRbT/WU2/hpMHuXPtXKu11RD7RWIOwO1YjdDIkKa0U33YHsOl+UtnsoOuqNDv1TefUJ/AMR2wvN+UHK+pb6jaLQadFz2jVzLnkuAvVCM4zDRgOOayYWj5D2C/aQ+ObSF7+2ZDB7T/ZXR7EMEHN8tCjcmkj0dtOMBEDLsEe5DzIgn5yURqkJlZ5iRn79y842ayQyu7P56/eq94cFNWdgql1VsuSJ+1c/lBadXZqh4R8fCVevcVmeX1rigG9LH3fFaOJfqvxyYku1eTzuiJdO8q44qOxsVh9OR85qnBqfay38M1JYN8OPgiQmgpy9FGaa4M1qmCRCFbYAhCEWAIQhFgCVIhFgKlSIlFiFSymylSsQ5OCYE9qNwmPavTOTmjfN6DWn0zz37ecdnYMO/esryP0UHP1rohh5rdpf0uoe1baVja/U7/wBEeyOzT4q/Uyao9JeUUpl5ZLO5IdUqKC8U2o9RXyoNlqRUoaQc7afngspyy0kKrmxkBEcRgfGVftGlgARTBBIzJy6lxbbotzrpY5roGIJuEOkznhjM4Lb9qSjJpfFGBGcdytlSzU8FMWKano14GTfWBUrrE/d3ELHlp830v8G3HU4a/cvycq0UoxUTKi6r9Hv6J9qqV9EPmQxy7tPly4uJRdfZnNnWGfMZL8oglCBZKozpu7lI2zv6D+4rYhlUjgdL5/sjQpfN3dF3qlJqXdF3qn4K6xEaErmkbHeqfgmzwPcVF5Ir5JUxUJC7g7uKQ1OB7ioe7DyG1jkJmt4HuKTXcD3FL34eR7WSolQmrwPci8TkCq5anGvkaxyZOCpaQk4KClZyTjK6dms8LO1Ov4qB14dJbuRquTBimRxld4OWe0COau20rMi3R2SSTJXP+ck2+kd84qO8h2CoVybimPd1+KZ2HxUGmTTR/9k="/>
          <p:cNvSpPr>
            <a:spLocks noChangeAspect="1" noChangeArrowheads="1"/>
          </p:cNvSpPr>
          <p:nvPr/>
        </p:nvSpPr>
        <p:spPr bwMode="auto">
          <a:xfrm>
            <a:off x="0" y="-1106488"/>
            <a:ext cx="19145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5" name="Tekstvak 10"/>
          <p:cNvSpPr txBox="1">
            <a:spLocks noChangeArrowheads="1"/>
          </p:cNvSpPr>
          <p:nvPr/>
        </p:nvSpPr>
        <p:spPr bwMode="auto">
          <a:xfrm>
            <a:off x="381000" y="304800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+mn-lt"/>
              </a:rPr>
              <a:t>zwavelzuur</a:t>
            </a:r>
          </a:p>
          <a:p>
            <a:pPr eaLnBrk="1" hangingPunct="1"/>
            <a:r>
              <a:rPr lang="nl-NL" altLang="nl-NL" sz="2000" dirty="0">
                <a:latin typeface="+mn-lt"/>
              </a:rPr>
              <a:t>H</a:t>
            </a:r>
            <a:r>
              <a:rPr lang="nl-NL" altLang="nl-NL" sz="2000" baseline="-25000" dirty="0">
                <a:latin typeface="+mn-lt"/>
              </a:rPr>
              <a:t>2</a:t>
            </a:r>
            <a:r>
              <a:rPr lang="nl-NL" altLang="nl-NL" sz="2000" dirty="0">
                <a:latin typeface="+mn-lt"/>
              </a:rPr>
              <a:t>SO</a:t>
            </a:r>
            <a:r>
              <a:rPr lang="nl-NL" altLang="nl-NL" sz="2000" baseline="-25000" dirty="0">
                <a:latin typeface="+mn-lt"/>
              </a:rPr>
              <a:t>4</a:t>
            </a:r>
            <a:r>
              <a:rPr lang="nl-NL" altLang="nl-NL" sz="1600" dirty="0">
                <a:latin typeface="+mn-lt"/>
              </a:rPr>
              <a:t>(l)</a:t>
            </a:r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52DD5A63-8514-4382-BD0A-BE4592E9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3200" dirty="0" err="1">
                <a:latin typeface="Calibri" panose="020F0502020204030204" pitchFamily="34" charset="0"/>
              </a:rPr>
              <a:t>Zuren</a:t>
            </a:r>
            <a:r>
              <a:rPr lang="en-US" altLang="nl-NL" sz="3200" dirty="0">
                <a:latin typeface="Calibri" panose="020F0502020204030204" pitchFamily="34" charset="0"/>
              </a:rPr>
              <a:t>                                      </a:t>
            </a:r>
            <a:r>
              <a:rPr lang="en-US" altLang="nl-NL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Zure</a:t>
            </a:r>
            <a:r>
              <a:rPr lang="en-US" altLang="nl-NL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oplossingen</a:t>
            </a:r>
            <a:endParaRPr lang="en-US" altLang="nl-NL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2A9220-393E-446D-9387-03C33D3D1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2" y="736600"/>
            <a:ext cx="2514600" cy="48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38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1504" b="61962"/>
          <a:stretch/>
        </p:blipFill>
        <p:spPr bwMode="auto">
          <a:xfrm>
            <a:off x="1691679" y="548680"/>
            <a:ext cx="7372899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38527" b="51251"/>
          <a:stretch/>
        </p:blipFill>
        <p:spPr bwMode="auto">
          <a:xfrm>
            <a:off x="1979712" y="2780928"/>
            <a:ext cx="736484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35597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ym typeface="Wingdings" pitchFamily="2" charset="2"/>
              </a:rPr>
              <a:t>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707904" y="260648"/>
            <a:ext cx="5328592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0754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7904" y="13407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61962"/>
          <a:stretch/>
        </p:blipFill>
        <p:spPr bwMode="auto">
          <a:xfrm>
            <a:off x="1" y="548680"/>
            <a:ext cx="9064578" cy="16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old.iupac.org/didac/Slide%20Images/Didac%2001/D1%20H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7" b="51251"/>
          <a:stretch/>
        </p:blipFill>
        <p:spPr bwMode="auto">
          <a:xfrm>
            <a:off x="-108520" y="2780928"/>
            <a:ext cx="94530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211960" y="119675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6196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164288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35597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ym typeface="Wingdings" pitchFamily="2" charset="2"/>
              </a:rPr>
              <a:t>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707904" y="260648"/>
            <a:ext cx="5328592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65637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480</Words>
  <Application>Microsoft Office PowerPoint</Application>
  <PresentationFormat>Diavoorstelling (4:3)</PresentationFormat>
  <Paragraphs>155</Paragraphs>
  <Slides>43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Bezoekers</cp:lastModifiedBy>
  <cp:revision>99</cp:revision>
  <dcterms:created xsi:type="dcterms:W3CDTF">2013-02-06T19:39:58Z</dcterms:created>
  <dcterms:modified xsi:type="dcterms:W3CDTF">2023-02-20T12:16:49Z</dcterms:modified>
</cp:coreProperties>
</file>